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handoutMasterIdLst>
    <p:handoutMasterId r:id="rId23"/>
  </p:handoutMasterIdLst>
  <p:sldIdLst>
    <p:sldId id="256" r:id="rId2"/>
    <p:sldId id="272" r:id="rId3"/>
    <p:sldId id="258" r:id="rId4"/>
    <p:sldId id="266" r:id="rId5"/>
    <p:sldId id="257" r:id="rId6"/>
    <p:sldId id="267" r:id="rId7"/>
    <p:sldId id="268" r:id="rId8"/>
    <p:sldId id="273" r:id="rId9"/>
    <p:sldId id="274" r:id="rId10"/>
    <p:sldId id="260" r:id="rId11"/>
    <p:sldId id="269" r:id="rId12"/>
    <p:sldId id="262" r:id="rId13"/>
    <p:sldId id="275" r:id="rId14"/>
    <p:sldId id="276" r:id="rId15"/>
    <p:sldId id="277" r:id="rId16"/>
    <p:sldId id="263" r:id="rId17"/>
    <p:sldId id="264" r:id="rId18"/>
    <p:sldId id="279" r:id="rId19"/>
    <p:sldId id="278" r:id="rId20"/>
    <p:sldId id="265" r:id="rId21"/>
  </p:sldIdLst>
  <p:sldSz cx="18288000" cy="10287000"/>
  <p:notesSz cx="6858000" cy="9144000"/>
  <p:embeddedFontLst>
    <p:embeddedFont>
      <p:font typeface="Calibri" panose="020F0502020204030204" pitchFamily="34" charset="0"/>
      <p:regular r:id="rId24"/>
      <p:bold r:id="rId25"/>
      <p:italic r:id="rId26"/>
      <p:boldItalic r:id="rId27"/>
    </p:embeddedFont>
    <p:embeddedFont>
      <p:font typeface="Proxima Nova" panose="020B0604020202020204" charset="0"/>
      <p:regular r:id="rId28"/>
    </p:embeddedFont>
    <p:embeddedFont>
      <p:font typeface="Montserrat Heavy" panose="020B0604020202020204" charset="0"/>
      <p:regular r:id="rId29"/>
    </p:embeddedFont>
    <p:embeddedFont>
      <p:font typeface="Arial Black" panose="020B0A04020102020204" pitchFamily="34" charset="0"/>
      <p:bold r:id="rId30"/>
    </p:embeddedFont>
    <p:embeddedFont>
      <p:font typeface="Montserrat Ultra-Bold" panose="020B0604020202020204" charset="0"/>
      <p:regular r:id="rId31"/>
    </p:embeddedFont>
    <p:embeddedFont>
      <p:font typeface="Broadway" panose="04040905080B02020502" pitchFamily="82"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76" autoAdjust="0"/>
    <p:restoredTop sz="94622" autoAdjust="0"/>
  </p:normalViewPr>
  <p:slideViewPr>
    <p:cSldViewPr>
      <p:cViewPr varScale="1">
        <p:scale>
          <a:sx n="46" d="100"/>
          <a:sy n="46" d="100"/>
        </p:scale>
        <p:origin x="150" y="-24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B457AF-9EA4-4CEC-B81D-D5AF38593870}" type="datetimeFigureOut">
              <a:rPr lang="en-US" smtClean="0"/>
              <a:t>10/23/2024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FFA8D5-62EA-4290-9C58-BEBEA9E57FFD}" type="slidenum">
              <a:rPr lang="en-US" smtClean="0"/>
              <a:t>‹#›</a:t>
            </a:fld>
            <a:endParaRPr lang="en-US"/>
          </a:p>
        </p:txBody>
      </p:sp>
    </p:spTree>
    <p:extLst>
      <p:ext uri="{BB962C8B-B14F-4D97-AF65-F5344CB8AC3E}">
        <p14:creationId xmlns:p14="http://schemas.microsoft.com/office/powerpoint/2010/main" val="38981855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6A6E73-7E13-4D13-9547-BDB7FAB3C16F}" type="datetimeFigureOut">
              <a:rPr lang="en-US" smtClean="0"/>
              <a:t>10/23/2024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38A11-55D2-490B-A05B-EF18AD91B313}" type="slidenum">
              <a:rPr lang="en-US" smtClean="0"/>
              <a:t>‹#›</a:t>
            </a:fld>
            <a:endParaRPr lang="en-US"/>
          </a:p>
        </p:txBody>
      </p:sp>
    </p:spTree>
    <p:extLst>
      <p:ext uri="{BB962C8B-B14F-4D97-AF65-F5344CB8AC3E}">
        <p14:creationId xmlns:p14="http://schemas.microsoft.com/office/powerpoint/2010/main" val="4096508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038A11-55D2-490B-A05B-EF18AD91B313}" type="slidenum">
              <a:rPr lang="en-US" smtClean="0"/>
              <a:t>2</a:t>
            </a:fld>
            <a:endParaRPr lang="en-US"/>
          </a:p>
        </p:txBody>
      </p:sp>
    </p:spTree>
    <p:extLst>
      <p:ext uri="{BB962C8B-B14F-4D97-AF65-F5344CB8AC3E}">
        <p14:creationId xmlns:p14="http://schemas.microsoft.com/office/powerpoint/2010/main" val="2220082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038A11-55D2-490B-A05B-EF18AD91B313}" type="slidenum">
              <a:rPr lang="en-US" smtClean="0"/>
              <a:t>20</a:t>
            </a:fld>
            <a:endParaRPr lang="en-US"/>
          </a:p>
        </p:txBody>
      </p:sp>
    </p:spTree>
    <p:extLst>
      <p:ext uri="{BB962C8B-B14F-4D97-AF65-F5344CB8AC3E}">
        <p14:creationId xmlns:p14="http://schemas.microsoft.com/office/powerpoint/2010/main" val="2732240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sv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4.sv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image" Target="../media/image4.sv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4.sv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JPG"/><Relationship Id="rId5"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sp>
        <p:nvSpPr>
          <p:cNvPr id="2" name="Freeform 2"/>
          <p:cNvSpPr/>
          <p:nvPr/>
        </p:nvSpPr>
        <p:spPr>
          <a:xfrm>
            <a:off x="16342216" y="8194686"/>
            <a:ext cx="1834168" cy="1697439"/>
          </a:xfrm>
          <a:custGeom>
            <a:avLst/>
            <a:gdLst/>
            <a:ahLst/>
            <a:cxnLst/>
            <a:rect l="l" t="t" r="r" b="b"/>
            <a:pathLst>
              <a:path w="1834168" h="1697439">
                <a:moveTo>
                  <a:pt x="0" y="0"/>
                </a:moveTo>
                <a:lnTo>
                  <a:pt x="1834168" y="0"/>
                </a:lnTo>
                <a:lnTo>
                  <a:pt x="1834168" y="1697439"/>
                </a:lnTo>
                <a:lnTo>
                  <a:pt x="0" y="169743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a:ln cap="sq">
            <a:noFill/>
            <a:prstDash val="solid"/>
            <a:miter/>
          </a:ln>
        </p:spPr>
      </p:sp>
      <p:sp>
        <p:nvSpPr>
          <p:cNvPr id="4" name="Freeform 4"/>
          <p:cNvSpPr/>
          <p:nvPr/>
        </p:nvSpPr>
        <p:spPr>
          <a:xfrm rot="-1500000">
            <a:off x="-1814337" y="7696194"/>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rot="-1500000">
            <a:off x="15710476" y="-1801056"/>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228600" y="342941"/>
            <a:ext cx="6845277" cy="2050686"/>
          </a:xfrm>
          <a:custGeom>
            <a:avLst/>
            <a:gdLst/>
            <a:ahLst/>
            <a:cxnLst/>
            <a:rect l="l" t="t" r="r" b="b"/>
            <a:pathLst>
              <a:path w="6845277" h="2050686">
                <a:moveTo>
                  <a:pt x="0" y="0"/>
                </a:moveTo>
                <a:lnTo>
                  <a:pt x="6845277" y="0"/>
                </a:lnTo>
                <a:lnTo>
                  <a:pt x="6845277" y="2050686"/>
                </a:lnTo>
                <a:lnTo>
                  <a:pt x="0" y="2050686"/>
                </a:lnTo>
                <a:lnTo>
                  <a:pt x="0" y="0"/>
                </a:lnTo>
                <a:close/>
              </a:path>
            </a:pathLst>
          </a:custGeom>
          <a:blipFill>
            <a:blip r:embed="rId6"/>
            <a:stretch>
              <a:fillRect t="-2928" b="-2928"/>
            </a:stretch>
          </a:blipFill>
        </p:spPr>
      </p:sp>
      <p:sp>
        <p:nvSpPr>
          <p:cNvPr id="7" name="TextBox 7"/>
          <p:cNvSpPr txBox="1"/>
          <p:nvPr/>
        </p:nvSpPr>
        <p:spPr>
          <a:xfrm>
            <a:off x="6147162" y="452025"/>
            <a:ext cx="11112138" cy="1718114"/>
          </a:xfrm>
          <a:prstGeom prst="rect">
            <a:avLst/>
          </a:prstGeom>
        </p:spPr>
        <p:txBody>
          <a:bodyPr lIns="0" tIns="0" rIns="0" bIns="0" rtlCol="0" anchor="t">
            <a:spAutoFit/>
          </a:bodyPr>
          <a:lstStyle/>
          <a:p>
            <a:pPr algn="l">
              <a:lnSpc>
                <a:spcPts val="6727"/>
              </a:lnSpc>
            </a:pPr>
            <a:r>
              <a:rPr lang="en-US" sz="6115" b="1" spc="91" dirty="0">
                <a:solidFill>
                  <a:srgbClr val="3B6A7E"/>
                </a:solidFill>
                <a:latin typeface="Montserrat Ultra-Bold"/>
                <a:ea typeface="Montserrat Ultra-Bold"/>
                <a:cs typeface="Montserrat Ultra-Bold"/>
                <a:sym typeface="Montserrat Ultra-Bold"/>
              </a:rPr>
              <a:t>VIRTUAL HEALTH CARE SYSREM</a:t>
            </a:r>
          </a:p>
        </p:txBody>
      </p:sp>
      <p:sp>
        <p:nvSpPr>
          <p:cNvPr id="8" name="TextBox 7"/>
          <p:cNvSpPr txBox="1"/>
          <p:nvPr/>
        </p:nvSpPr>
        <p:spPr>
          <a:xfrm>
            <a:off x="1388025" y="3174172"/>
            <a:ext cx="6231975" cy="2677656"/>
          </a:xfrm>
          <a:prstGeom prst="rect">
            <a:avLst/>
          </a:prstGeom>
          <a:noFill/>
        </p:spPr>
        <p:txBody>
          <a:bodyPr wrap="square" rtlCol="0">
            <a:spAutoFit/>
          </a:bodyPr>
          <a:lstStyle/>
          <a:p>
            <a:r>
              <a:rPr lang="en-US" sz="2400" b="1" dirty="0" smtClean="0"/>
              <a:t>                      </a:t>
            </a:r>
            <a:r>
              <a:rPr lang="en-US" sz="2400" b="1" u="sng" dirty="0" smtClean="0">
                <a:latin typeface="Arial Black" panose="020B0A04020102020204" pitchFamily="34" charset="0"/>
              </a:rPr>
              <a:t>Supervised </a:t>
            </a:r>
            <a:r>
              <a:rPr lang="en-US" sz="2400" b="1" u="sng" dirty="0">
                <a:latin typeface="Arial Black" panose="020B0A04020102020204" pitchFamily="34" charset="0"/>
              </a:rPr>
              <a:t>By:</a:t>
            </a:r>
          </a:p>
          <a:p>
            <a:r>
              <a:rPr lang="en-US" sz="2400" b="1" dirty="0" smtClean="0"/>
              <a:t/>
            </a:r>
            <a:br>
              <a:rPr lang="en-US" sz="2400" b="1" dirty="0" smtClean="0"/>
            </a:br>
            <a:r>
              <a:rPr lang="en-US" sz="2400" b="1" dirty="0" smtClean="0"/>
              <a:t>           </a:t>
            </a:r>
            <a:r>
              <a:rPr lang="en-US" sz="2400" b="1" dirty="0" smtClean="0">
                <a:latin typeface="Times New Roman" panose="02020603050405020304" pitchFamily="18" charset="0"/>
                <a:cs typeface="Times New Roman" panose="02020603050405020304" pitchFamily="18" charset="0"/>
              </a:rPr>
              <a:t>DR</a:t>
            </a:r>
            <a:r>
              <a:rPr lang="en-US" sz="2400" b="1" dirty="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MST. </a:t>
            </a:r>
            <a:r>
              <a:rPr lang="en-US" sz="2400" b="1" dirty="0">
                <a:latin typeface="Times New Roman" panose="02020603050405020304" pitchFamily="18" charset="0"/>
                <a:cs typeface="Times New Roman" panose="02020603050405020304" pitchFamily="18" charset="0"/>
              </a:rPr>
              <a:t>JANNATUL FERDOUS </a:t>
            </a:r>
            <a:endParaRPr lang="en-US" sz="2400" dirty="0">
              <a:latin typeface="Times New Roman" panose="02020603050405020304" pitchFamily="18" charset="0"/>
              <a:cs typeface="Times New Roman" panose="02020603050405020304" pitchFamily="18" charset="0"/>
            </a:endParaRPr>
          </a:p>
          <a:p>
            <a:r>
              <a:rPr lang="en-US" sz="2400" dirty="0" smtClean="0"/>
              <a:t>                             Professor</a:t>
            </a:r>
            <a:endParaRPr lang="en-US" sz="2400" dirty="0"/>
          </a:p>
          <a:p>
            <a:r>
              <a:rPr lang="en-US" sz="2400" dirty="0"/>
              <a:t>Dept. of Computer Science and Engineering</a:t>
            </a:r>
          </a:p>
          <a:p>
            <a:r>
              <a:rPr lang="en-US" sz="2400" dirty="0" smtClean="0"/>
              <a:t>   </a:t>
            </a:r>
            <a:r>
              <a:rPr lang="en-US" sz="2400" dirty="0" err="1" smtClean="0"/>
              <a:t>Jatiya</a:t>
            </a:r>
            <a:r>
              <a:rPr lang="en-US" sz="2400" dirty="0" smtClean="0"/>
              <a:t> </a:t>
            </a:r>
            <a:r>
              <a:rPr lang="en-US" sz="2400" dirty="0" err="1"/>
              <a:t>Kabi</a:t>
            </a:r>
            <a:r>
              <a:rPr lang="en-US" sz="2400" dirty="0"/>
              <a:t> </a:t>
            </a:r>
            <a:r>
              <a:rPr lang="en-US" sz="2400" dirty="0" err="1"/>
              <a:t>Kazi</a:t>
            </a:r>
            <a:r>
              <a:rPr lang="en-US" sz="2400" dirty="0"/>
              <a:t> </a:t>
            </a:r>
            <a:r>
              <a:rPr lang="en-US" sz="2400" dirty="0" err="1"/>
              <a:t>Nazrul</a:t>
            </a:r>
            <a:r>
              <a:rPr lang="en-US" sz="2400" dirty="0"/>
              <a:t> Islam University</a:t>
            </a:r>
            <a:endParaRPr lang="en-US" sz="2400" b="1" dirty="0"/>
          </a:p>
          <a:p>
            <a:r>
              <a:rPr lang="en-US" sz="2400" dirty="0" smtClean="0"/>
              <a:t>            </a:t>
            </a:r>
            <a:r>
              <a:rPr lang="en-US" sz="2400" dirty="0" err="1" smtClean="0"/>
              <a:t>Trishal</a:t>
            </a:r>
            <a:r>
              <a:rPr lang="en-US" sz="2400" dirty="0" smtClean="0"/>
              <a:t> </a:t>
            </a:r>
            <a:r>
              <a:rPr lang="en-US" sz="2400" dirty="0"/>
              <a:t>, Mymensingh-2224</a:t>
            </a:r>
            <a:endParaRPr lang="en-US" sz="2400" b="1" dirty="0"/>
          </a:p>
        </p:txBody>
      </p:sp>
      <p:sp>
        <p:nvSpPr>
          <p:cNvPr id="9" name="Rectangle 8"/>
          <p:cNvSpPr/>
          <p:nvPr/>
        </p:nvSpPr>
        <p:spPr>
          <a:xfrm>
            <a:off x="9829800" y="4282167"/>
            <a:ext cx="2667000" cy="461665"/>
          </a:xfrm>
          <a:prstGeom prst="rect">
            <a:avLst/>
          </a:prstGeom>
        </p:spPr>
        <p:txBody>
          <a:bodyPr wrap="square">
            <a:spAutoFit/>
          </a:bodyPr>
          <a:lstStyle/>
          <a:p>
            <a:r>
              <a:rPr lang="en-US" sz="2400" b="1" u="sng" dirty="0">
                <a:latin typeface="Arial Black" panose="020B0A04020102020204" pitchFamily="34" charset="0"/>
                <a:ea typeface="Times New Roman" panose="02020603050405020304" pitchFamily="18" charset="0"/>
              </a:rPr>
              <a:t>Submitted</a:t>
            </a:r>
            <a:r>
              <a:rPr lang="en-US" sz="2400" b="1" u="sng" dirty="0">
                <a:latin typeface="Times New Roman" panose="02020603050405020304" pitchFamily="18" charset="0"/>
                <a:ea typeface="Times New Roman" panose="02020603050405020304" pitchFamily="18" charset="0"/>
              </a:rPr>
              <a:t> </a:t>
            </a:r>
            <a:r>
              <a:rPr lang="en-US" sz="2400" b="1" u="sng" dirty="0">
                <a:latin typeface="Arial Black" panose="020B0A04020102020204" pitchFamily="34" charset="0"/>
                <a:ea typeface="Times New Roman" panose="02020603050405020304" pitchFamily="18" charset="0"/>
              </a:rPr>
              <a:t>By:</a:t>
            </a:r>
            <a:endParaRPr lang="en-US" sz="2400" b="1" dirty="0">
              <a:effectLst/>
              <a:latin typeface="Arial Black" panose="020B0A04020102020204" pitchFamily="34" charset="0"/>
              <a:ea typeface="Times New Roman" panose="02020603050405020304" pitchFamily="18" charset="0"/>
            </a:endParaRPr>
          </a:p>
        </p:txBody>
      </p:sp>
      <p:sp>
        <p:nvSpPr>
          <p:cNvPr id="11" name="Rectangle 10"/>
          <p:cNvSpPr/>
          <p:nvPr/>
        </p:nvSpPr>
        <p:spPr>
          <a:xfrm>
            <a:off x="8631482" y="5145519"/>
            <a:ext cx="6356695" cy="1332481"/>
          </a:xfrm>
          <a:prstGeom prst="rect">
            <a:avLst/>
          </a:prstGeom>
        </p:spPr>
        <p:txBody>
          <a:bodyPr wrap="square">
            <a:spAutoFit/>
          </a:bodyPr>
          <a:lstStyle/>
          <a:p>
            <a:pPr>
              <a:lnSpc>
                <a:spcPct val="115000"/>
              </a:lnSpc>
            </a:pPr>
            <a:r>
              <a:rPr lang="en-US" sz="2400" b="1" dirty="0">
                <a:latin typeface="Times New Roman" panose="02020603050405020304" pitchFamily="18" charset="0"/>
                <a:ea typeface="Times New Roman" panose="02020603050405020304" pitchFamily="18" charset="0"/>
              </a:rPr>
              <a:t>MD. MONIRUZZAMAN MONIR</a:t>
            </a:r>
            <a:endParaRPr lang="en-US" sz="2400" dirty="0">
              <a:latin typeface="Times New Roman" panose="02020603050405020304" pitchFamily="18" charset="0"/>
              <a:ea typeface="Times New Roman" panose="02020603050405020304" pitchFamily="18" charset="0"/>
            </a:endParaRPr>
          </a:p>
          <a:p>
            <a:pPr>
              <a:lnSpc>
                <a:spcPct val="115000"/>
              </a:lnSpc>
            </a:pPr>
            <a:r>
              <a:rPr lang="en-US" sz="2400" dirty="0">
                <a:latin typeface="Times New Roman" panose="02020603050405020304" pitchFamily="18" charset="0"/>
                <a:ea typeface="Times New Roman" panose="02020603050405020304" pitchFamily="18" charset="0"/>
              </a:rPr>
              <a:t>Roll:20102024</a:t>
            </a:r>
          </a:p>
          <a:p>
            <a:pPr>
              <a:lnSpc>
                <a:spcPct val="115000"/>
              </a:lnSpc>
            </a:pPr>
            <a:r>
              <a:rPr lang="en-US" sz="2400" dirty="0">
                <a:latin typeface="Times New Roman" panose="02020603050405020304" pitchFamily="18" charset="0"/>
                <a:ea typeface="Times New Roman" panose="02020603050405020304" pitchFamily="18" charset="0"/>
              </a:rPr>
              <a:t>Reg.No.:8855</a:t>
            </a:r>
            <a:endParaRPr lang="en-US" sz="2400" dirty="0">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8458200" y="6488391"/>
            <a:ext cx="7315200" cy="2585323"/>
          </a:xfrm>
          <a:prstGeom prst="rect">
            <a:avLst/>
          </a:prstGeom>
        </p:spPr>
        <p:txBody>
          <a:bodyPr>
            <a:spAutoFit/>
          </a:bodyPr>
          <a:lstStyle/>
          <a:p>
            <a:pPr>
              <a:lnSpc>
                <a:spcPct val="115000"/>
              </a:lnSpc>
            </a:pPr>
            <a:r>
              <a:rPr lang="en-US" sz="2400" b="1" dirty="0">
                <a:latin typeface="Times New Roman" panose="02020603050405020304" pitchFamily="18" charset="0"/>
                <a:ea typeface="Times New Roman" panose="02020603050405020304" pitchFamily="18" charset="0"/>
              </a:rPr>
              <a:t> </a:t>
            </a:r>
            <a:r>
              <a:rPr lang="en-US" sz="2400" b="1" dirty="0" smtClean="0">
                <a:latin typeface="Times New Roman" panose="02020603050405020304" pitchFamily="18" charset="0"/>
                <a:ea typeface="Times New Roman" panose="02020603050405020304" pitchFamily="18" charset="0"/>
              </a:rPr>
              <a:t>  RABIA </a:t>
            </a:r>
            <a:r>
              <a:rPr lang="en-US" sz="2400" b="1" dirty="0">
                <a:latin typeface="Times New Roman" panose="02020603050405020304" pitchFamily="18" charset="0"/>
                <a:ea typeface="Times New Roman" panose="02020603050405020304" pitchFamily="18" charset="0"/>
              </a:rPr>
              <a:t>BASHRI TAMANNA</a:t>
            </a:r>
            <a:endParaRPr lang="en-US" sz="2400" dirty="0">
              <a:latin typeface="Times New Roman" panose="02020603050405020304" pitchFamily="18" charset="0"/>
              <a:ea typeface="Times New Roman" panose="02020603050405020304" pitchFamily="18" charset="0"/>
            </a:endParaRPr>
          </a:p>
          <a:p>
            <a:pPr>
              <a:lnSpc>
                <a:spcPct val="115000"/>
              </a:lnSpc>
            </a:pPr>
            <a:r>
              <a:rPr lang="en-US" sz="2400" dirty="0">
                <a:latin typeface="Times New Roman" panose="02020603050405020304" pitchFamily="18" charset="0"/>
                <a:ea typeface="Times New Roman" panose="02020603050405020304" pitchFamily="18" charset="0"/>
              </a:rPr>
              <a:t>   Roll:20102011</a:t>
            </a:r>
          </a:p>
          <a:p>
            <a:pPr>
              <a:lnSpc>
                <a:spcPct val="115000"/>
              </a:lnSpc>
            </a:pPr>
            <a:r>
              <a:rPr lang="en-US" sz="2400" dirty="0">
                <a:latin typeface="Times New Roman" panose="02020603050405020304" pitchFamily="18" charset="0"/>
                <a:ea typeface="Times New Roman" panose="02020603050405020304" pitchFamily="18" charset="0"/>
              </a:rPr>
              <a:t>   Reg.No.:8842</a:t>
            </a:r>
          </a:p>
          <a:p>
            <a:pPr>
              <a:lnSpc>
                <a:spcPct val="115000"/>
              </a:lnSpc>
            </a:pPr>
            <a:r>
              <a:rPr lang="en-US" sz="2400" dirty="0">
                <a:latin typeface="Times New Roman" panose="02020603050405020304" pitchFamily="18" charset="0"/>
                <a:ea typeface="Times New Roman" panose="02020603050405020304" pitchFamily="18" charset="0"/>
              </a:rPr>
              <a:t>   Session: 2019-20</a:t>
            </a:r>
          </a:p>
          <a:p>
            <a:pPr>
              <a:lnSpc>
                <a:spcPct val="115000"/>
              </a:lnSpc>
            </a:pPr>
            <a:r>
              <a:rPr lang="en-US" sz="2400" dirty="0">
                <a:latin typeface="Times New Roman" panose="02020603050405020304" pitchFamily="18" charset="0"/>
                <a:ea typeface="Times New Roman" panose="02020603050405020304" pitchFamily="18" charset="0"/>
              </a:rPr>
              <a:t>   Dept. of Computer Science &amp; Engineering</a:t>
            </a:r>
          </a:p>
          <a:p>
            <a:r>
              <a:rPr lang="en-US" sz="2400" dirty="0">
                <a:latin typeface="Times New Roman" panose="02020603050405020304" pitchFamily="18" charset="0"/>
                <a:ea typeface="Times New Roman" panose="02020603050405020304" pitchFamily="18" charset="0"/>
              </a:rPr>
              <a:t> </a:t>
            </a:r>
            <a:endParaRPr 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sp>
        <p:nvSpPr>
          <p:cNvPr id="6" name="Freeform 6"/>
          <p:cNvSpPr/>
          <p:nvPr/>
        </p:nvSpPr>
        <p:spPr>
          <a:xfrm rot="-1500000">
            <a:off x="15710476" y="-1801056"/>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 xmlns:asvg="http://schemas.microsoft.com/office/drawing/2016/SVG/main" r:embed="rId5"/>
                </a:ext>
              </a:extLst>
            </a:blip>
            <a:stretch>
              <a:fillRect/>
            </a:stretch>
          </a:blipFill>
        </p:spPr>
      </p:sp>
      <p:sp>
        <p:nvSpPr>
          <p:cNvPr id="2" name="Freeform 2"/>
          <p:cNvSpPr/>
          <p:nvPr/>
        </p:nvSpPr>
        <p:spPr>
          <a:xfrm>
            <a:off x="11049000" y="590825"/>
            <a:ext cx="6553200" cy="9055679"/>
          </a:xfrm>
          <a:custGeom>
            <a:avLst/>
            <a:gdLst/>
            <a:ahLst/>
            <a:cxnLst/>
            <a:rect l="l" t="t" r="r" b="b"/>
            <a:pathLst>
              <a:path w="8115300" h="7982504">
                <a:moveTo>
                  <a:pt x="0" y="0"/>
                </a:moveTo>
                <a:lnTo>
                  <a:pt x="8115300" y="0"/>
                </a:lnTo>
                <a:lnTo>
                  <a:pt x="8115300" y="7982504"/>
                </a:lnTo>
                <a:lnTo>
                  <a:pt x="0" y="7982504"/>
                </a:lnTo>
                <a:lnTo>
                  <a:pt x="0" y="0"/>
                </a:lnTo>
                <a:close/>
              </a:path>
            </a:pathLst>
          </a:custGeom>
          <a:blipFill>
            <a:blip r:embed="rId6">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0" y="-49670"/>
            <a:ext cx="11049000" cy="10336670"/>
            <a:chOff x="0" y="0"/>
            <a:chExt cx="3582567" cy="4481134"/>
          </a:xfrm>
        </p:grpSpPr>
        <p:sp>
          <p:nvSpPr>
            <p:cNvPr id="4" name="Freeform 4"/>
            <p:cNvSpPr/>
            <p:nvPr/>
          </p:nvSpPr>
          <p:spPr>
            <a:xfrm>
              <a:off x="0" y="0"/>
              <a:ext cx="3582567" cy="4481134"/>
            </a:xfrm>
            <a:custGeom>
              <a:avLst/>
              <a:gdLst/>
              <a:ahLst/>
              <a:cxnLst/>
              <a:rect l="l" t="t" r="r" b="b"/>
              <a:pathLst>
                <a:path w="3582567" h="4481134">
                  <a:moveTo>
                    <a:pt x="0" y="0"/>
                  </a:moveTo>
                  <a:lnTo>
                    <a:pt x="3582567" y="0"/>
                  </a:lnTo>
                  <a:lnTo>
                    <a:pt x="3582567" y="4481134"/>
                  </a:lnTo>
                  <a:lnTo>
                    <a:pt x="0" y="4481134"/>
                  </a:lnTo>
                  <a:close/>
                </a:path>
              </a:pathLst>
            </a:custGeom>
            <a:solidFill>
              <a:srgbClr val="EEECDE"/>
            </a:solidFill>
          </p:spPr>
        </p:sp>
      </p:grpSp>
      <p:sp>
        <p:nvSpPr>
          <p:cNvPr id="5" name="Freeform 5"/>
          <p:cNvSpPr/>
          <p:nvPr/>
        </p:nvSpPr>
        <p:spPr>
          <a:xfrm rot="-1500000">
            <a:off x="-1814337" y="7696194"/>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 xmlns:asvg="http://schemas.microsoft.com/office/drawing/2016/SVG/main" r:embed="rId5"/>
                </a:ext>
              </a:extLst>
            </a:blip>
            <a:stretch>
              <a:fillRect/>
            </a:stretch>
          </a:blipFill>
        </p:spPr>
      </p:sp>
      <p:sp>
        <p:nvSpPr>
          <p:cNvPr id="7" name="TextBox 7"/>
          <p:cNvSpPr txBox="1"/>
          <p:nvPr/>
        </p:nvSpPr>
        <p:spPr>
          <a:xfrm>
            <a:off x="735134" y="3021682"/>
            <a:ext cx="9938652" cy="3231654"/>
          </a:xfrm>
          <a:prstGeom prst="rect">
            <a:avLst/>
          </a:prstGeom>
        </p:spPr>
        <p:txBody>
          <a:bodyPr wrap="square" lIns="0" tIns="0" rIns="0" bIns="0" rtlCol="0" anchor="t">
            <a:spAutoFit/>
          </a:bodyPr>
          <a:lstStyle/>
          <a:p>
            <a:pPr>
              <a:lnSpc>
                <a:spcPts val="3600"/>
              </a:lnSpc>
            </a:pPr>
            <a:r>
              <a:rPr lang="en-US" sz="3200" dirty="0"/>
              <a:t>Patients choose an online medical consultation platform or service provider. These platforms may be standalone websites, mobile applications, or integrated into existing healthcare systems. Doctors can join telemedicine consultations using platforms like ZOOM, </a:t>
            </a:r>
            <a:r>
              <a:rPr lang="en-US" sz="3200" dirty="0" smtClean="0"/>
              <a:t>SKYPE </a:t>
            </a:r>
            <a:r>
              <a:rPr lang="en-US" sz="3200" dirty="0"/>
              <a:t>or GOOGLE MEET, offering flexibility and convenience for both patients and healthcare providers.</a:t>
            </a:r>
            <a:endParaRPr lang="en-US" sz="3000" spc="30" dirty="0">
              <a:solidFill>
                <a:srgbClr val="7D533B"/>
              </a:solidFill>
              <a:latin typeface="Proxima Nova"/>
              <a:ea typeface="Proxima Nova"/>
              <a:cs typeface="Proxima Nova"/>
              <a:sym typeface="Proxima Nova"/>
            </a:endParaRPr>
          </a:p>
        </p:txBody>
      </p:sp>
      <p:sp>
        <p:nvSpPr>
          <p:cNvPr id="8" name="TextBox 8"/>
          <p:cNvSpPr txBox="1"/>
          <p:nvPr/>
        </p:nvSpPr>
        <p:spPr>
          <a:xfrm>
            <a:off x="755916" y="370630"/>
            <a:ext cx="10300011" cy="1590179"/>
          </a:xfrm>
          <a:prstGeom prst="rect">
            <a:avLst/>
          </a:prstGeom>
        </p:spPr>
        <p:txBody>
          <a:bodyPr wrap="square" lIns="0" tIns="0" rIns="0" bIns="0" rtlCol="0" anchor="t">
            <a:spAutoFit/>
          </a:bodyPr>
          <a:lstStyle/>
          <a:p>
            <a:pPr algn="l">
              <a:lnSpc>
                <a:spcPts val="6160"/>
              </a:lnSpc>
            </a:pPr>
            <a:r>
              <a:rPr lang="en-US" sz="5600" b="1" spc="84" dirty="0">
                <a:solidFill>
                  <a:srgbClr val="3B6A7E"/>
                </a:solidFill>
                <a:latin typeface="Montserrat Heavy"/>
                <a:ea typeface="Montserrat Heavy"/>
                <a:cs typeface="Montserrat Heavy"/>
                <a:sym typeface="Montserrat Heavy"/>
              </a:rPr>
              <a:t>HOW ONLINE MEDICAL CONSULTATION WORKS?</a:t>
            </a:r>
          </a:p>
        </p:txBody>
      </p:sp>
      <p:sp>
        <p:nvSpPr>
          <p:cNvPr id="17" name="TextBox 16"/>
          <p:cNvSpPr txBox="1"/>
          <p:nvPr/>
        </p:nvSpPr>
        <p:spPr>
          <a:xfrm>
            <a:off x="16992600" y="9430460"/>
            <a:ext cx="340158" cy="461665"/>
          </a:xfrm>
          <a:prstGeom prst="rect">
            <a:avLst/>
          </a:prstGeom>
          <a:noFill/>
        </p:spPr>
        <p:txBody>
          <a:bodyPr wrap="none" rtlCol="0">
            <a:spAutoFit/>
          </a:bodyPr>
          <a:lstStyle/>
          <a:p>
            <a:r>
              <a:rPr lang="en-US" sz="2400" b="1" dirty="0" smtClean="0"/>
              <a:t>9</a:t>
            </a:r>
            <a:endParaRPr lang="en-US" sz="2400" b="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714500"/>
            <a:ext cx="17144999" cy="8077200"/>
          </a:xfrm>
          <a:prstGeom prst="rect">
            <a:avLst/>
          </a:prstGeom>
        </p:spPr>
      </p:pic>
      <p:sp>
        <p:nvSpPr>
          <p:cNvPr id="39" name="TextBox 8"/>
          <p:cNvSpPr txBox="1"/>
          <p:nvPr/>
        </p:nvSpPr>
        <p:spPr>
          <a:xfrm>
            <a:off x="755916" y="370630"/>
            <a:ext cx="15855684" cy="795089"/>
          </a:xfrm>
          <a:prstGeom prst="rect">
            <a:avLst/>
          </a:prstGeom>
        </p:spPr>
        <p:txBody>
          <a:bodyPr wrap="square" lIns="0" tIns="0" rIns="0" bIns="0" rtlCol="0" anchor="t">
            <a:spAutoFit/>
          </a:bodyPr>
          <a:lstStyle/>
          <a:p>
            <a:pPr algn="l">
              <a:lnSpc>
                <a:spcPts val="6160"/>
              </a:lnSpc>
            </a:pPr>
            <a:r>
              <a:rPr lang="en-US" sz="5600" b="1" spc="84" dirty="0" smtClean="0">
                <a:solidFill>
                  <a:srgbClr val="3B6A7E"/>
                </a:solidFill>
                <a:latin typeface="Montserrat Heavy"/>
                <a:ea typeface="Montserrat Heavy"/>
                <a:cs typeface="Montserrat Heavy"/>
                <a:sym typeface="Montserrat Heavy"/>
              </a:rPr>
              <a:t>PROJECT FLOW DIAGRAM</a:t>
            </a:r>
            <a:endParaRPr lang="en-US" sz="5600" b="1" spc="84" dirty="0">
              <a:solidFill>
                <a:srgbClr val="3B6A7E"/>
              </a:solidFill>
              <a:latin typeface="Montserrat Heavy"/>
              <a:ea typeface="Montserrat Heavy"/>
              <a:cs typeface="Montserrat Heavy"/>
              <a:sym typeface="Montserrat Heavy"/>
            </a:endParaRPr>
          </a:p>
        </p:txBody>
      </p:sp>
      <p:sp>
        <p:nvSpPr>
          <p:cNvPr id="47" name="TextBox 46"/>
          <p:cNvSpPr txBox="1"/>
          <p:nvPr/>
        </p:nvSpPr>
        <p:spPr>
          <a:xfrm>
            <a:off x="16840200" y="9334500"/>
            <a:ext cx="495649" cy="461665"/>
          </a:xfrm>
          <a:prstGeom prst="rect">
            <a:avLst/>
          </a:prstGeom>
          <a:noFill/>
        </p:spPr>
        <p:txBody>
          <a:bodyPr wrap="none" rtlCol="0">
            <a:spAutoFit/>
          </a:bodyPr>
          <a:lstStyle/>
          <a:p>
            <a:r>
              <a:rPr lang="en-US" sz="2400" b="1" dirty="0" smtClean="0"/>
              <a:t>10</a:t>
            </a:r>
            <a:endParaRPr lang="en-US" sz="2400" b="1"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sp>
        <p:nvSpPr>
          <p:cNvPr id="5" name="Freeform 5"/>
          <p:cNvSpPr/>
          <p:nvPr/>
        </p:nvSpPr>
        <p:spPr>
          <a:xfrm rot="-1500000">
            <a:off x="-1814337" y="7696194"/>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 xmlns:asvg="http://schemas.microsoft.com/office/drawing/2016/SVG/main" r:embed="rId5"/>
                </a:ext>
              </a:extLst>
            </a:blip>
            <a:stretch>
              <a:fillRect/>
            </a:stretch>
          </a:blipFill>
        </p:spPr>
      </p:sp>
      <p:sp>
        <p:nvSpPr>
          <p:cNvPr id="6" name="Freeform 6"/>
          <p:cNvSpPr/>
          <p:nvPr/>
        </p:nvSpPr>
        <p:spPr>
          <a:xfrm rot="-1500000">
            <a:off x="15710476" y="-1801056"/>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 xmlns:asvg="http://schemas.microsoft.com/office/drawing/2016/SVG/main" r:embed="rId5"/>
                </a:ext>
              </a:extLst>
            </a:blip>
            <a:stretch>
              <a:fillRect/>
            </a:stretch>
          </a:blipFill>
        </p:spPr>
      </p:sp>
      <p:sp>
        <p:nvSpPr>
          <p:cNvPr id="7" name="TextBox 7"/>
          <p:cNvSpPr txBox="1"/>
          <p:nvPr/>
        </p:nvSpPr>
        <p:spPr>
          <a:xfrm>
            <a:off x="1452905" y="740256"/>
            <a:ext cx="15329211" cy="795089"/>
          </a:xfrm>
          <a:prstGeom prst="rect">
            <a:avLst/>
          </a:prstGeom>
        </p:spPr>
        <p:txBody>
          <a:bodyPr wrap="square" lIns="0" tIns="0" rIns="0" bIns="0" rtlCol="0" anchor="t">
            <a:spAutoFit/>
          </a:bodyPr>
          <a:lstStyle/>
          <a:p>
            <a:pPr algn="l">
              <a:lnSpc>
                <a:spcPts val="6160"/>
              </a:lnSpc>
            </a:pPr>
            <a:r>
              <a:rPr lang="en-US" sz="5600" b="1" spc="84" dirty="0" smtClean="0">
                <a:solidFill>
                  <a:srgbClr val="3B6A7E"/>
                </a:solidFill>
                <a:latin typeface="Montserrat Heavy"/>
                <a:ea typeface="Montserrat Heavy"/>
                <a:cs typeface="Montserrat Heavy"/>
                <a:sym typeface="Montserrat Heavy"/>
              </a:rPr>
              <a:t>KEY FEATURES OF HOME PAGE</a:t>
            </a:r>
            <a:endParaRPr lang="en-US" sz="5600" b="1" spc="84" dirty="0">
              <a:solidFill>
                <a:srgbClr val="3B6A7E"/>
              </a:solidFill>
              <a:latin typeface="Montserrat Heavy"/>
              <a:ea typeface="Montserrat Heavy"/>
              <a:cs typeface="Montserrat Heavy"/>
              <a:sym typeface="Montserrat Heavy"/>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0614" y="1943100"/>
            <a:ext cx="15158695" cy="7086600"/>
          </a:xfrm>
          <a:prstGeom prst="rect">
            <a:avLst/>
          </a:prstGeom>
        </p:spPr>
      </p:pic>
      <p:sp>
        <p:nvSpPr>
          <p:cNvPr id="17" name="TextBox 16"/>
          <p:cNvSpPr txBox="1"/>
          <p:nvPr/>
        </p:nvSpPr>
        <p:spPr>
          <a:xfrm>
            <a:off x="16840200" y="9334500"/>
            <a:ext cx="495649" cy="461665"/>
          </a:xfrm>
          <a:prstGeom prst="rect">
            <a:avLst/>
          </a:prstGeom>
          <a:noFill/>
        </p:spPr>
        <p:txBody>
          <a:bodyPr wrap="none" rtlCol="0">
            <a:spAutoFit/>
          </a:bodyPr>
          <a:lstStyle/>
          <a:p>
            <a:r>
              <a:rPr lang="en-US" sz="2400" b="1" dirty="0" smtClean="0"/>
              <a:t>11</a:t>
            </a:r>
            <a:endParaRPr lang="en-US" sz="2400"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sp>
        <p:nvSpPr>
          <p:cNvPr id="5" name="Freeform 5"/>
          <p:cNvSpPr/>
          <p:nvPr/>
        </p:nvSpPr>
        <p:spPr>
          <a:xfrm rot="-1500000">
            <a:off x="-1814337" y="7696194"/>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 xmlns:asvg="http://schemas.microsoft.com/office/drawing/2016/SVG/main" r:embed="rId5"/>
                </a:ext>
              </a:extLst>
            </a:blip>
            <a:stretch>
              <a:fillRect/>
            </a:stretch>
          </a:blipFill>
        </p:spPr>
      </p:sp>
      <p:sp>
        <p:nvSpPr>
          <p:cNvPr id="6" name="Freeform 6"/>
          <p:cNvSpPr/>
          <p:nvPr/>
        </p:nvSpPr>
        <p:spPr>
          <a:xfrm rot="-1500000">
            <a:off x="15710476" y="-1801056"/>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 xmlns:asvg="http://schemas.microsoft.com/office/drawing/2016/SVG/main" r:embed="rId5"/>
                </a:ext>
              </a:extLst>
            </a:blip>
            <a:stretch>
              <a:fillRect/>
            </a:stretch>
          </a:blipFill>
        </p:spPr>
      </p:sp>
      <p:sp>
        <p:nvSpPr>
          <p:cNvPr id="7" name="TextBox 7"/>
          <p:cNvSpPr txBox="1"/>
          <p:nvPr/>
        </p:nvSpPr>
        <p:spPr>
          <a:xfrm>
            <a:off x="1452905" y="740256"/>
            <a:ext cx="15329211" cy="795089"/>
          </a:xfrm>
          <a:prstGeom prst="rect">
            <a:avLst/>
          </a:prstGeom>
        </p:spPr>
        <p:txBody>
          <a:bodyPr wrap="square" lIns="0" tIns="0" rIns="0" bIns="0" rtlCol="0" anchor="t">
            <a:spAutoFit/>
          </a:bodyPr>
          <a:lstStyle/>
          <a:p>
            <a:pPr algn="l">
              <a:lnSpc>
                <a:spcPts val="6160"/>
              </a:lnSpc>
            </a:pPr>
            <a:r>
              <a:rPr lang="en-US" sz="5600" b="1" spc="84" dirty="0" smtClean="0">
                <a:solidFill>
                  <a:srgbClr val="3B6A7E"/>
                </a:solidFill>
                <a:latin typeface="Montserrat Heavy"/>
                <a:ea typeface="Montserrat Heavy"/>
                <a:cs typeface="Montserrat Heavy"/>
                <a:sym typeface="Montserrat Heavy"/>
              </a:rPr>
              <a:t>KEY FEATURES OF ADMIN PANEL</a:t>
            </a:r>
            <a:endParaRPr lang="en-US" sz="5600" b="1" spc="84" dirty="0">
              <a:solidFill>
                <a:srgbClr val="3B6A7E"/>
              </a:solidFill>
              <a:latin typeface="Montserrat Heavy"/>
              <a:ea typeface="Montserrat Heavy"/>
              <a:cs typeface="Montserrat Heavy"/>
              <a:sym typeface="Montserrat Heavy"/>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0614" y="2019026"/>
            <a:ext cx="15301502" cy="6858274"/>
          </a:xfrm>
          <a:prstGeom prst="rect">
            <a:avLst/>
          </a:prstGeom>
        </p:spPr>
      </p:pic>
      <p:sp>
        <p:nvSpPr>
          <p:cNvPr id="14" name="TextBox 13"/>
          <p:cNvSpPr txBox="1"/>
          <p:nvPr/>
        </p:nvSpPr>
        <p:spPr>
          <a:xfrm>
            <a:off x="16840200" y="9334500"/>
            <a:ext cx="495649" cy="461665"/>
          </a:xfrm>
          <a:prstGeom prst="rect">
            <a:avLst/>
          </a:prstGeom>
          <a:noFill/>
        </p:spPr>
        <p:txBody>
          <a:bodyPr wrap="none" rtlCol="0">
            <a:spAutoFit/>
          </a:bodyPr>
          <a:lstStyle/>
          <a:p>
            <a:r>
              <a:rPr lang="en-US" sz="2400" b="1" dirty="0" smtClean="0"/>
              <a:t>12</a:t>
            </a:r>
            <a:endParaRPr lang="en-US" sz="2400" b="1" dirty="0"/>
          </a:p>
        </p:txBody>
      </p:sp>
    </p:spTree>
    <p:extLst>
      <p:ext uri="{BB962C8B-B14F-4D97-AF65-F5344CB8AC3E}">
        <p14:creationId xmlns:p14="http://schemas.microsoft.com/office/powerpoint/2010/main" val="34497535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sp>
        <p:nvSpPr>
          <p:cNvPr id="5" name="Freeform 5"/>
          <p:cNvSpPr/>
          <p:nvPr/>
        </p:nvSpPr>
        <p:spPr>
          <a:xfrm rot="-1500000">
            <a:off x="-1814337" y="7696194"/>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 xmlns:asvg="http://schemas.microsoft.com/office/drawing/2016/SVG/main" r:embed="rId5"/>
                </a:ext>
              </a:extLst>
            </a:blip>
            <a:stretch>
              <a:fillRect/>
            </a:stretch>
          </a:blipFill>
        </p:spPr>
      </p:sp>
      <p:sp>
        <p:nvSpPr>
          <p:cNvPr id="6" name="Freeform 6"/>
          <p:cNvSpPr/>
          <p:nvPr/>
        </p:nvSpPr>
        <p:spPr>
          <a:xfrm rot="-1500000">
            <a:off x="15710476" y="-1801056"/>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 xmlns:asvg="http://schemas.microsoft.com/office/drawing/2016/SVG/main" r:embed="rId5"/>
                </a:ext>
              </a:extLst>
            </a:blip>
            <a:stretch>
              <a:fillRect/>
            </a:stretch>
          </a:blipFill>
        </p:spPr>
      </p:sp>
      <p:sp>
        <p:nvSpPr>
          <p:cNvPr id="7" name="TextBox 7"/>
          <p:cNvSpPr txBox="1"/>
          <p:nvPr/>
        </p:nvSpPr>
        <p:spPr>
          <a:xfrm>
            <a:off x="1452905" y="740256"/>
            <a:ext cx="15329211" cy="795089"/>
          </a:xfrm>
          <a:prstGeom prst="rect">
            <a:avLst/>
          </a:prstGeom>
        </p:spPr>
        <p:txBody>
          <a:bodyPr wrap="square" lIns="0" tIns="0" rIns="0" bIns="0" rtlCol="0" anchor="t">
            <a:spAutoFit/>
          </a:bodyPr>
          <a:lstStyle/>
          <a:p>
            <a:pPr algn="l">
              <a:lnSpc>
                <a:spcPts val="6160"/>
              </a:lnSpc>
            </a:pPr>
            <a:r>
              <a:rPr lang="en-US" sz="5600" b="1" spc="84" dirty="0" smtClean="0">
                <a:solidFill>
                  <a:srgbClr val="3B6A7E"/>
                </a:solidFill>
                <a:latin typeface="Montserrat Heavy"/>
                <a:ea typeface="Montserrat Heavy"/>
                <a:cs typeface="Montserrat Heavy"/>
                <a:sym typeface="Montserrat Heavy"/>
              </a:rPr>
              <a:t>KEY FEATURES OF DOCTOR PANEL</a:t>
            </a:r>
            <a:endParaRPr lang="en-US" sz="5600" b="1" spc="84" dirty="0">
              <a:solidFill>
                <a:srgbClr val="3B6A7E"/>
              </a:solidFill>
              <a:latin typeface="Montserrat Heavy"/>
              <a:ea typeface="Montserrat Heavy"/>
              <a:cs typeface="Montserrat Heavy"/>
              <a:sym typeface="Montserrat Heavy"/>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2905" y="1866900"/>
            <a:ext cx="15539695" cy="7239000"/>
          </a:xfrm>
          <a:prstGeom prst="rect">
            <a:avLst/>
          </a:prstGeom>
        </p:spPr>
      </p:pic>
      <p:sp>
        <p:nvSpPr>
          <p:cNvPr id="14" name="TextBox 13"/>
          <p:cNvSpPr txBox="1"/>
          <p:nvPr/>
        </p:nvSpPr>
        <p:spPr>
          <a:xfrm>
            <a:off x="16840200" y="9334500"/>
            <a:ext cx="495649" cy="461665"/>
          </a:xfrm>
          <a:prstGeom prst="rect">
            <a:avLst/>
          </a:prstGeom>
          <a:noFill/>
        </p:spPr>
        <p:txBody>
          <a:bodyPr wrap="none" rtlCol="0">
            <a:spAutoFit/>
          </a:bodyPr>
          <a:lstStyle/>
          <a:p>
            <a:r>
              <a:rPr lang="en-US" sz="2400" b="1" dirty="0" smtClean="0"/>
              <a:t>13</a:t>
            </a:r>
            <a:endParaRPr lang="en-US" sz="2400" b="1" dirty="0"/>
          </a:p>
        </p:txBody>
      </p:sp>
    </p:spTree>
    <p:extLst>
      <p:ext uri="{BB962C8B-B14F-4D97-AF65-F5344CB8AC3E}">
        <p14:creationId xmlns:p14="http://schemas.microsoft.com/office/powerpoint/2010/main" val="2126291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sp>
        <p:nvSpPr>
          <p:cNvPr id="5" name="Freeform 5"/>
          <p:cNvSpPr/>
          <p:nvPr/>
        </p:nvSpPr>
        <p:spPr>
          <a:xfrm rot="-1500000">
            <a:off x="-1814337" y="7696194"/>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 xmlns:asvg="http://schemas.microsoft.com/office/drawing/2016/SVG/main" r:embed="rId5"/>
                </a:ext>
              </a:extLst>
            </a:blip>
            <a:stretch>
              <a:fillRect/>
            </a:stretch>
          </a:blipFill>
        </p:spPr>
      </p:sp>
      <p:sp>
        <p:nvSpPr>
          <p:cNvPr id="6" name="Freeform 6"/>
          <p:cNvSpPr/>
          <p:nvPr/>
        </p:nvSpPr>
        <p:spPr>
          <a:xfrm rot="-1500000">
            <a:off x="15710476" y="-1801056"/>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 xmlns:asvg="http://schemas.microsoft.com/office/drawing/2016/SVG/main" r:embed="rId5"/>
                </a:ext>
              </a:extLst>
            </a:blip>
            <a:stretch>
              <a:fillRect/>
            </a:stretch>
          </a:blipFill>
        </p:spPr>
      </p:sp>
      <p:sp>
        <p:nvSpPr>
          <p:cNvPr id="7" name="TextBox 7"/>
          <p:cNvSpPr txBox="1"/>
          <p:nvPr/>
        </p:nvSpPr>
        <p:spPr>
          <a:xfrm>
            <a:off x="1452905" y="740256"/>
            <a:ext cx="15329211" cy="795089"/>
          </a:xfrm>
          <a:prstGeom prst="rect">
            <a:avLst/>
          </a:prstGeom>
        </p:spPr>
        <p:txBody>
          <a:bodyPr wrap="square" lIns="0" tIns="0" rIns="0" bIns="0" rtlCol="0" anchor="t">
            <a:spAutoFit/>
          </a:bodyPr>
          <a:lstStyle/>
          <a:p>
            <a:pPr algn="l">
              <a:lnSpc>
                <a:spcPts val="6160"/>
              </a:lnSpc>
            </a:pPr>
            <a:r>
              <a:rPr lang="en-US" sz="5600" b="1" spc="84" dirty="0" smtClean="0">
                <a:solidFill>
                  <a:srgbClr val="3B6A7E"/>
                </a:solidFill>
                <a:latin typeface="Montserrat Heavy"/>
                <a:ea typeface="Montserrat Heavy"/>
                <a:cs typeface="Montserrat Heavy"/>
                <a:sym typeface="Montserrat Heavy"/>
              </a:rPr>
              <a:t>KEY FEATURES OF DOCTOR PANEL</a:t>
            </a:r>
            <a:endParaRPr lang="en-US" sz="5600" b="1" spc="84" dirty="0">
              <a:solidFill>
                <a:srgbClr val="3B6A7E"/>
              </a:solidFill>
              <a:latin typeface="Montserrat Heavy"/>
              <a:ea typeface="Montserrat Heavy"/>
              <a:cs typeface="Montserrat Heavy"/>
              <a:sym typeface="Montserrat Heavy"/>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2904" y="1796674"/>
            <a:ext cx="15615895" cy="7537825"/>
          </a:xfrm>
          <a:prstGeom prst="rect">
            <a:avLst/>
          </a:prstGeom>
        </p:spPr>
      </p:pic>
      <p:sp>
        <p:nvSpPr>
          <p:cNvPr id="14" name="TextBox 13"/>
          <p:cNvSpPr txBox="1"/>
          <p:nvPr/>
        </p:nvSpPr>
        <p:spPr>
          <a:xfrm>
            <a:off x="16840200" y="9334500"/>
            <a:ext cx="495649" cy="461665"/>
          </a:xfrm>
          <a:prstGeom prst="rect">
            <a:avLst/>
          </a:prstGeom>
          <a:noFill/>
        </p:spPr>
        <p:txBody>
          <a:bodyPr wrap="none" rtlCol="0">
            <a:spAutoFit/>
          </a:bodyPr>
          <a:lstStyle/>
          <a:p>
            <a:r>
              <a:rPr lang="en-US" sz="2400" b="1" dirty="0" smtClean="0"/>
              <a:t>14</a:t>
            </a:r>
            <a:endParaRPr lang="en-US" sz="2400" b="1" dirty="0"/>
          </a:p>
        </p:txBody>
      </p:sp>
    </p:spTree>
    <p:extLst>
      <p:ext uri="{BB962C8B-B14F-4D97-AF65-F5344CB8AC3E}">
        <p14:creationId xmlns:p14="http://schemas.microsoft.com/office/powerpoint/2010/main" val="32787971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grpSp>
        <p:nvGrpSpPr>
          <p:cNvPr id="2" name="Group 2"/>
          <p:cNvGrpSpPr/>
          <p:nvPr/>
        </p:nvGrpSpPr>
        <p:grpSpPr>
          <a:xfrm>
            <a:off x="0" y="-49670"/>
            <a:ext cx="12877800" cy="10336670"/>
            <a:chOff x="0" y="0"/>
            <a:chExt cx="3582567" cy="4481134"/>
          </a:xfrm>
        </p:grpSpPr>
        <p:sp>
          <p:nvSpPr>
            <p:cNvPr id="3" name="Freeform 3"/>
            <p:cNvSpPr/>
            <p:nvPr/>
          </p:nvSpPr>
          <p:spPr>
            <a:xfrm>
              <a:off x="0" y="0"/>
              <a:ext cx="3582567" cy="4481134"/>
            </a:xfrm>
            <a:custGeom>
              <a:avLst/>
              <a:gdLst/>
              <a:ahLst/>
              <a:cxnLst/>
              <a:rect l="l" t="t" r="r" b="b"/>
              <a:pathLst>
                <a:path w="3582567" h="4481134">
                  <a:moveTo>
                    <a:pt x="0" y="0"/>
                  </a:moveTo>
                  <a:lnTo>
                    <a:pt x="3582567" y="0"/>
                  </a:lnTo>
                  <a:lnTo>
                    <a:pt x="3582567" y="4481134"/>
                  </a:lnTo>
                  <a:lnTo>
                    <a:pt x="0" y="4481134"/>
                  </a:lnTo>
                  <a:close/>
                </a:path>
              </a:pathLst>
            </a:custGeom>
            <a:solidFill>
              <a:srgbClr val="EEECDE"/>
            </a:solidFill>
          </p:spPr>
        </p:sp>
      </p:grpSp>
      <p:sp>
        <p:nvSpPr>
          <p:cNvPr id="4" name="Freeform 4"/>
          <p:cNvSpPr/>
          <p:nvPr/>
        </p:nvSpPr>
        <p:spPr>
          <a:xfrm rot="-1500000">
            <a:off x="-1814337" y="7696194"/>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rot="-1500000">
            <a:off x="15710476" y="-1801056"/>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710895" y="1295417"/>
            <a:ext cx="7652574" cy="2769989"/>
          </a:xfrm>
          <a:prstGeom prst="rect">
            <a:avLst/>
          </a:prstGeom>
        </p:spPr>
        <p:txBody>
          <a:bodyPr wrap="square" lIns="0" tIns="0" rIns="0" bIns="0" rtlCol="0" anchor="t">
            <a:spAutoFit/>
          </a:bodyPr>
          <a:lstStyle/>
          <a:p>
            <a:pPr>
              <a:lnSpc>
                <a:spcPts val="3600"/>
              </a:lnSpc>
            </a:pPr>
            <a:r>
              <a:rPr lang="en-US" sz="3600" b="1" dirty="0"/>
              <a:t>Frontend Development Technologies</a:t>
            </a:r>
            <a:r>
              <a:rPr lang="en-US" sz="3600" b="1" dirty="0" smtClean="0"/>
              <a:t>:</a:t>
            </a:r>
          </a:p>
          <a:p>
            <a:pPr>
              <a:lnSpc>
                <a:spcPts val="3600"/>
              </a:lnSpc>
            </a:pPr>
            <a:endParaRPr lang="en-US" sz="3600" b="1" spc="30" dirty="0">
              <a:solidFill>
                <a:srgbClr val="7D533B"/>
              </a:solidFill>
              <a:latin typeface="Proxima Nova"/>
              <a:ea typeface="Proxima Nova"/>
              <a:cs typeface="Proxima Nova"/>
              <a:sym typeface="Proxima Nova"/>
            </a:endParaRPr>
          </a:p>
          <a:p>
            <a:pPr marL="571500" indent="-571500">
              <a:lnSpc>
                <a:spcPts val="3600"/>
              </a:lnSpc>
              <a:buFont typeface="Wingdings" panose="05000000000000000000" pitchFamily="2" charset="2"/>
              <a:buChar char="ü"/>
            </a:pPr>
            <a:r>
              <a:rPr lang="en-US" sz="3600" dirty="0"/>
              <a:t>HTML (</a:t>
            </a:r>
            <a:r>
              <a:rPr lang="en-US" sz="3600" dirty="0" smtClean="0"/>
              <a:t>Hyper Text </a:t>
            </a:r>
            <a:r>
              <a:rPr lang="en-US" sz="3600" dirty="0"/>
              <a:t>Markup Language</a:t>
            </a:r>
            <a:r>
              <a:rPr lang="en-US" sz="3600" dirty="0" smtClean="0"/>
              <a:t>)</a:t>
            </a:r>
          </a:p>
          <a:p>
            <a:pPr marL="571500" indent="-571500">
              <a:lnSpc>
                <a:spcPts val="3600"/>
              </a:lnSpc>
              <a:buFont typeface="Wingdings" panose="05000000000000000000" pitchFamily="2" charset="2"/>
              <a:buChar char="ü"/>
            </a:pPr>
            <a:r>
              <a:rPr lang="en-US" sz="3600" dirty="0"/>
              <a:t>CSS (Cascading Style Sheets</a:t>
            </a:r>
            <a:r>
              <a:rPr lang="en-US" sz="3600" dirty="0" smtClean="0"/>
              <a:t>)</a:t>
            </a:r>
          </a:p>
          <a:p>
            <a:pPr marL="571500" indent="-571500">
              <a:lnSpc>
                <a:spcPts val="3600"/>
              </a:lnSpc>
              <a:buFont typeface="Wingdings" panose="05000000000000000000" pitchFamily="2" charset="2"/>
              <a:buChar char="ü"/>
            </a:pPr>
            <a:r>
              <a:rPr lang="en-US" sz="3600" dirty="0" smtClean="0"/>
              <a:t>JavaScript</a:t>
            </a:r>
          </a:p>
          <a:p>
            <a:pPr marL="571500" indent="-571500">
              <a:lnSpc>
                <a:spcPts val="3600"/>
              </a:lnSpc>
              <a:buFont typeface="Wingdings" panose="05000000000000000000" pitchFamily="2" charset="2"/>
              <a:buChar char="ü"/>
            </a:pPr>
            <a:r>
              <a:rPr lang="en-US" sz="3600" dirty="0"/>
              <a:t>Bootstrap</a:t>
            </a:r>
            <a:endParaRPr lang="en-US" sz="3600" b="1" spc="30" dirty="0">
              <a:solidFill>
                <a:srgbClr val="7D533B"/>
              </a:solidFill>
              <a:latin typeface="Proxima Nova"/>
              <a:ea typeface="Proxima Nova"/>
              <a:cs typeface="Proxima Nova"/>
              <a:sym typeface="Proxima Nova"/>
            </a:endParaRPr>
          </a:p>
        </p:txBody>
      </p:sp>
      <p:sp>
        <p:nvSpPr>
          <p:cNvPr id="7" name="TextBox 7"/>
          <p:cNvSpPr txBox="1"/>
          <p:nvPr/>
        </p:nvSpPr>
        <p:spPr>
          <a:xfrm>
            <a:off x="265299" y="361830"/>
            <a:ext cx="14341879" cy="795089"/>
          </a:xfrm>
          <a:prstGeom prst="rect">
            <a:avLst/>
          </a:prstGeom>
        </p:spPr>
        <p:txBody>
          <a:bodyPr wrap="square" lIns="0" tIns="0" rIns="0" bIns="0" rtlCol="0" anchor="t">
            <a:spAutoFit/>
          </a:bodyPr>
          <a:lstStyle/>
          <a:p>
            <a:pPr algn="l">
              <a:lnSpc>
                <a:spcPts val="6160"/>
              </a:lnSpc>
            </a:pPr>
            <a:r>
              <a:rPr lang="en-US" sz="5600" b="1" spc="84" dirty="0">
                <a:solidFill>
                  <a:srgbClr val="3B6A7E"/>
                </a:solidFill>
                <a:latin typeface="Montserrat Heavy"/>
                <a:ea typeface="Montserrat Heavy"/>
                <a:cs typeface="Montserrat Heavy"/>
                <a:sym typeface="Montserrat Heavy"/>
              </a:rPr>
              <a:t>DEVELOPMENTS &amp; TECHNOLOGY</a:t>
            </a:r>
          </a:p>
        </p:txBody>
      </p:sp>
      <p:sp>
        <p:nvSpPr>
          <p:cNvPr id="8" name="Freeform 8"/>
          <p:cNvSpPr/>
          <p:nvPr/>
        </p:nvSpPr>
        <p:spPr>
          <a:xfrm>
            <a:off x="13258799" y="1003865"/>
            <a:ext cx="3784687" cy="8229600"/>
          </a:xfrm>
          <a:custGeom>
            <a:avLst/>
            <a:gdLst/>
            <a:ahLst/>
            <a:cxnLst/>
            <a:rect l="l" t="t" r="r" b="b"/>
            <a:pathLst>
              <a:path w="8199674" h="8229600">
                <a:moveTo>
                  <a:pt x="0" y="0"/>
                </a:moveTo>
                <a:lnTo>
                  <a:pt x="8199674" y="0"/>
                </a:lnTo>
                <a:lnTo>
                  <a:pt x="8199674" y="8229600"/>
                </a:lnTo>
                <a:lnTo>
                  <a:pt x="0" y="82296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9" name="TextBox 6"/>
          <p:cNvSpPr txBox="1"/>
          <p:nvPr/>
        </p:nvSpPr>
        <p:spPr>
          <a:xfrm>
            <a:off x="710894" y="4179098"/>
            <a:ext cx="8509305" cy="1846659"/>
          </a:xfrm>
          <a:prstGeom prst="rect">
            <a:avLst/>
          </a:prstGeom>
        </p:spPr>
        <p:txBody>
          <a:bodyPr wrap="square" lIns="0" tIns="0" rIns="0" bIns="0" rtlCol="0" anchor="t">
            <a:spAutoFit/>
          </a:bodyPr>
          <a:lstStyle/>
          <a:p>
            <a:pPr>
              <a:lnSpc>
                <a:spcPts val="3600"/>
              </a:lnSpc>
            </a:pPr>
            <a:r>
              <a:rPr lang="en-US" sz="3600" b="1" dirty="0"/>
              <a:t>B</a:t>
            </a:r>
            <a:r>
              <a:rPr lang="en-US" sz="3600" b="1" dirty="0" smtClean="0"/>
              <a:t>ackend </a:t>
            </a:r>
            <a:r>
              <a:rPr lang="en-US" sz="3600" b="1" dirty="0"/>
              <a:t>Development Technologies</a:t>
            </a:r>
            <a:r>
              <a:rPr lang="en-US" sz="3600" b="1" dirty="0" smtClean="0"/>
              <a:t>:</a:t>
            </a:r>
          </a:p>
          <a:p>
            <a:pPr>
              <a:lnSpc>
                <a:spcPts val="3600"/>
              </a:lnSpc>
            </a:pPr>
            <a:endParaRPr lang="en-US" sz="3600" b="1" spc="30" dirty="0">
              <a:solidFill>
                <a:srgbClr val="7D533B"/>
              </a:solidFill>
              <a:latin typeface="Proxima Nova"/>
              <a:ea typeface="Proxima Nova"/>
              <a:cs typeface="Proxima Nova"/>
              <a:sym typeface="Proxima Nova"/>
            </a:endParaRPr>
          </a:p>
          <a:p>
            <a:pPr marL="571500" indent="-571500">
              <a:lnSpc>
                <a:spcPts val="3600"/>
              </a:lnSpc>
              <a:buFont typeface="Wingdings" panose="05000000000000000000" pitchFamily="2" charset="2"/>
              <a:buChar char="ü"/>
            </a:pPr>
            <a:r>
              <a:rPr lang="en-US" sz="3600" dirty="0"/>
              <a:t>PHP (Hypertext Preprocessor</a:t>
            </a:r>
            <a:r>
              <a:rPr lang="en-US" sz="3600" dirty="0" smtClean="0"/>
              <a:t>)</a:t>
            </a:r>
          </a:p>
          <a:p>
            <a:pPr marL="571500" indent="-571500">
              <a:lnSpc>
                <a:spcPts val="3600"/>
              </a:lnSpc>
              <a:buFont typeface="Wingdings" panose="05000000000000000000" pitchFamily="2" charset="2"/>
              <a:buChar char="ü"/>
            </a:pPr>
            <a:r>
              <a:rPr lang="en-US" sz="3600" dirty="0"/>
              <a:t>MySQL </a:t>
            </a:r>
            <a:endParaRPr lang="en-US" sz="3600" dirty="0" smtClean="0"/>
          </a:p>
        </p:txBody>
      </p:sp>
      <p:sp>
        <p:nvSpPr>
          <p:cNvPr id="10" name="TextBox 6"/>
          <p:cNvSpPr txBox="1"/>
          <p:nvPr/>
        </p:nvSpPr>
        <p:spPr>
          <a:xfrm>
            <a:off x="703967" y="6402205"/>
            <a:ext cx="8509305" cy="1846659"/>
          </a:xfrm>
          <a:prstGeom prst="rect">
            <a:avLst/>
          </a:prstGeom>
        </p:spPr>
        <p:txBody>
          <a:bodyPr wrap="square" lIns="0" tIns="0" rIns="0" bIns="0" rtlCol="0" anchor="t">
            <a:spAutoFit/>
          </a:bodyPr>
          <a:lstStyle/>
          <a:p>
            <a:pPr>
              <a:lnSpc>
                <a:spcPts val="3600"/>
              </a:lnSpc>
            </a:pPr>
            <a:r>
              <a:rPr lang="en-US" sz="3600" b="1" dirty="0" smtClean="0"/>
              <a:t>Security Based Authentication:</a:t>
            </a:r>
          </a:p>
          <a:p>
            <a:pPr>
              <a:lnSpc>
                <a:spcPts val="3600"/>
              </a:lnSpc>
            </a:pPr>
            <a:endParaRPr lang="en-US" sz="3600" b="1" spc="30" dirty="0">
              <a:solidFill>
                <a:srgbClr val="7D533B"/>
              </a:solidFill>
              <a:latin typeface="Proxima Nova"/>
              <a:ea typeface="Proxima Nova"/>
              <a:cs typeface="Proxima Nova"/>
              <a:sym typeface="Proxima Nova"/>
            </a:endParaRPr>
          </a:p>
          <a:p>
            <a:pPr marL="571500" indent="-571500">
              <a:lnSpc>
                <a:spcPts val="3600"/>
              </a:lnSpc>
              <a:buFont typeface="Wingdings" panose="05000000000000000000" pitchFamily="2" charset="2"/>
              <a:buChar char="ü"/>
            </a:pPr>
            <a:r>
              <a:rPr lang="en-US" sz="3600" dirty="0"/>
              <a:t>Session </a:t>
            </a:r>
            <a:r>
              <a:rPr lang="en-US" sz="3600" dirty="0" smtClean="0"/>
              <a:t>Management</a:t>
            </a:r>
          </a:p>
          <a:p>
            <a:pPr marL="571500" indent="-571500">
              <a:lnSpc>
                <a:spcPts val="3600"/>
              </a:lnSpc>
              <a:buFont typeface="Wingdings" panose="05000000000000000000" pitchFamily="2" charset="2"/>
              <a:buChar char="ü"/>
            </a:pPr>
            <a:r>
              <a:rPr lang="en-US" sz="3600" dirty="0"/>
              <a:t>Token-based Authentication</a:t>
            </a:r>
            <a:endParaRPr lang="en-US" sz="3600" dirty="0" smtClean="0"/>
          </a:p>
        </p:txBody>
      </p:sp>
      <p:sp>
        <p:nvSpPr>
          <p:cNvPr id="18" name="TextBox 17"/>
          <p:cNvSpPr txBox="1"/>
          <p:nvPr/>
        </p:nvSpPr>
        <p:spPr>
          <a:xfrm>
            <a:off x="16840200" y="9334500"/>
            <a:ext cx="495649" cy="461665"/>
          </a:xfrm>
          <a:prstGeom prst="rect">
            <a:avLst/>
          </a:prstGeom>
          <a:noFill/>
        </p:spPr>
        <p:txBody>
          <a:bodyPr wrap="none" rtlCol="0">
            <a:spAutoFit/>
          </a:bodyPr>
          <a:lstStyle/>
          <a:p>
            <a:r>
              <a:rPr lang="en-US" sz="2400" b="1" dirty="0" smtClean="0"/>
              <a:t>15</a:t>
            </a:r>
            <a:endParaRPr lang="en-US" sz="2400" b="1"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grpSp>
        <p:nvGrpSpPr>
          <p:cNvPr id="2" name="Group 2"/>
          <p:cNvGrpSpPr/>
          <p:nvPr/>
        </p:nvGrpSpPr>
        <p:grpSpPr>
          <a:xfrm>
            <a:off x="0" y="-24835"/>
            <a:ext cx="8263937" cy="10336670"/>
            <a:chOff x="0" y="0"/>
            <a:chExt cx="3582567" cy="4481134"/>
          </a:xfrm>
        </p:grpSpPr>
        <p:sp>
          <p:nvSpPr>
            <p:cNvPr id="3" name="Freeform 3"/>
            <p:cNvSpPr/>
            <p:nvPr/>
          </p:nvSpPr>
          <p:spPr>
            <a:xfrm>
              <a:off x="0" y="0"/>
              <a:ext cx="3582567" cy="4481134"/>
            </a:xfrm>
            <a:custGeom>
              <a:avLst/>
              <a:gdLst/>
              <a:ahLst/>
              <a:cxnLst/>
              <a:rect l="l" t="t" r="r" b="b"/>
              <a:pathLst>
                <a:path w="3582567" h="4481134">
                  <a:moveTo>
                    <a:pt x="0" y="0"/>
                  </a:moveTo>
                  <a:lnTo>
                    <a:pt x="3582567" y="0"/>
                  </a:lnTo>
                  <a:lnTo>
                    <a:pt x="3582567" y="4481134"/>
                  </a:lnTo>
                  <a:lnTo>
                    <a:pt x="0" y="4481134"/>
                  </a:lnTo>
                  <a:close/>
                </a:path>
              </a:pathLst>
            </a:custGeom>
            <a:solidFill>
              <a:srgbClr val="EEECDE"/>
            </a:solidFill>
          </p:spPr>
        </p:sp>
      </p:grpSp>
      <p:sp>
        <p:nvSpPr>
          <p:cNvPr id="4" name="Freeform 4"/>
          <p:cNvSpPr/>
          <p:nvPr/>
        </p:nvSpPr>
        <p:spPr>
          <a:xfrm rot="-1500000">
            <a:off x="-1814337" y="7696194"/>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rot="-1500000">
            <a:off x="15710476" y="-1801056"/>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748989" y="2389775"/>
            <a:ext cx="7075704" cy="2308324"/>
          </a:xfrm>
          <a:prstGeom prst="rect">
            <a:avLst/>
          </a:prstGeom>
        </p:spPr>
        <p:txBody>
          <a:bodyPr lIns="0" tIns="0" rIns="0" bIns="0" rtlCol="0" anchor="t">
            <a:spAutoFit/>
          </a:bodyPr>
          <a:lstStyle/>
          <a:p>
            <a:pPr marL="457200" indent="-457200" algn="l">
              <a:lnSpc>
                <a:spcPts val="3600"/>
              </a:lnSpc>
              <a:buFont typeface="Wingdings" panose="05000000000000000000" pitchFamily="2" charset="2"/>
              <a:buChar char="Ø"/>
            </a:pPr>
            <a:r>
              <a:rPr lang="en-US" sz="3000" spc="30" dirty="0" smtClean="0">
                <a:solidFill>
                  <a:srgbClr val="002060"/>
                </a:solidFill>
                <a:latin typeface="Proxima Nova"/>
                <a:ea typeface="Proxima Nova"/>
                <a:cs typeface="Proxima Nova"/>
                <a:sym typeface="Proxima Nova"/>
              </a:rPr>
              <a:t>Limited Features and Functionality</a:t>
            </a:r>
          </a:p>
          <a:p>
            <a:pPr marL="457200" indent="-457200" algn="l">
              <a:lnSpc>
                <a:spcPts val="3600"/>
              </a:lnSpc>
              <a:buFont typeface="Wingdings" panose="05000000000000000000" pitchFamily="2" charset="2"/>
              <a:buChar char="Ø"/>
            </a:pPr>
            <a:r>
              <a:rPr lang="en-US" sz="3000" spc="30" dirty="0" smtClean="0">
                <a:solidFill>
                  <a:srgbClr val="002060"/>
                </a:solidFill>
                <a:latin typeface="Proxima Nova"/>
                <a:ea typeface="Proxima Nova"/>
                <a:cs typeface="Proxima Nova"/>
                <a:sym typeface="Proxima Nova"/>
              </a:rPr>
              <a:t>Poor Mobile optimization</a:t>
            </a:r>
          </a:p>
          <a:p>
            <a:pPr marL="457200" indent="-457200" algn="l">
              <a:lnSpc>
                <a:spcPts val="3600"/>
              </a:lnSpc>
              <a:buFont typeface="Wingdings" panose="05000000000000000000" pitchFamily="2" charset="2"/>
              <a:buChar char="Ø"/>
            </a:pPr>
            <a:r>
              <a:rPr lang="en-US" sz="3000" spc="30" dirty="0" smtClean="0">
                <a:solidFill>
                  <a:srgbClr val="002060"/>
                </a:solidFill>
                <a:latin typeface="Proxima Nova"/>
                <a:ea typeface="Proxima Nova"/>
                <a:cs typeface="Proxima Nova"/>
                <a:sym typeface="Proxima Nova"/>
              </a:rPr>
              <a:t>Uses only English Language</a:t>
            </a:r>
          </a:p>
          <a:p>
            <a:pPr marL="457200" indent="-457200" algn="l">
              <a:lnSpc>
                <a:spcPts val="3600"/>
              </a:lnSpc>
              <a:buFont typeface="Wingdings" panose="05000000000000000000" pitchFamily="2" charset="2"/>
              <a:buChar char="Ø"/>
            </a:pPr>
            <a:endParaRPr lang="en-US" sz="3000" spc="30" dirty="0" smtClean="0">
              <a:solidFill>
                <a:srgbClr val="002060"/>
              </a:solidFill>
              <a:latin typeface="Proxima Nova"/>
              <a:ea typeface="Proxima Nova"/>
              <a:cs typeface="Proxima Nova"/>
              <a:sym typeface="Proxima Nova"/>
            </a:endParaRPr>
          </a:p>
          <a:p>
            <a:pPr algn="l">
              <a:lnSpc>
                <a:spcPts val="3600"/>
              </a:lnSpc>
            </a:pPr>
            <a:endParaRPr lang="en-US" sz="3000" spc="30" dirty="0">
              <a:solidFill>
                <a:srgbClr val="7D533B"/>
              </a:solidFill>
              <a:latin typeface="Proxima Nova"/>
              <a:ea typeface="Proxima Nova"/>
              <a:cs typeface="Proxima Nova"/>
              <a:sym typeface="Proxima Nova"/>
            </a:endParaRPr>
          </a:p>
        </p:txBody>
      </p:sp>
      <p:sp>
        <p:nvSpPr>
          <p:cNvPr id="7" name="TextBox 7"/>
          <p:cNvSpPr txBox="1"/>
          <p:nvPr/>
        </p:nvSpPr>
        <p:spPr>
          <a:xfrm>
            <a:off x="748989" y="973757"/>
            <a:ext cx="7075704" cy="795020"/>
          </a:xfrm>
          <a:prstGeom prst="rect">
            <a:avLst/>
          </a:prstGeom>
        </p:spPr>
        <p:txBody>
          <a:bodyPr lIns="0" tIns="0" rIns="0" bIns="0" rtlCol="0" anchor="t">
            <a:spAutoFit/>
          </a:bodyPr>
          <a:lstStyle/>
          <a:p>
            <a:pPr algn="l">
              <a:lnSpc>
                <a:spcPts val="6160"/>
              </a:lnSpc>
            </a:pPr>
            <a:r>
              <a:rPr lang="en-US" sz="5600" b="1" spc="84" dirty="0" smtClean="0">
                <a:solidFill>
                  <a:srgbClr val="3B6A7E"/>
                </a:solidFill>
                <a:latin typeface="Montserrat Heavy"/>
                <a:ea typeface="Montserrat Heavy"/>
                <a:cs typeface="Montserrat Heavy"/>
                <a:sym typeface="Montserrat Heavy"/>
              </a:rPr>
              <a:t>LIMITAT</a:t>
            </a:r>
            <a:r>
              <a:rPr lang="en-US" sz="5600" b="1" spc="84" dirty="0" smtClean="0">
                <a:solidFill>
                  <a:srgbClr val="3B6A7E"/>
                </a:solidFill>
                <a:latin typeface="Montserrat Heavy"/>
                <a:ea typeface="Montserrat Heavy"/>
                <a:cs typeface="Montserrat Heavy"/>
                <a:sym typeface="Montserrat Heavy"/>
              </a:rPr>
              <a:t>IONS</a:t>
            </a:r>
            <a:endParaRPr lang="en-US" sz="5600" b="1" spc="84" dirty="0">
              <a:solidFill>
                <a:srgbClr val="3B6A7E"/>
              </a:solidFill>
              <a:latin typeface="Montserrat Heavy"/>
              <a:ea typeface="Montserrat Heavy"/>
              <a:cs typeface="Montserrat Heavy"/>
              <a:sym typeface="Montserrat Heavy"/>
            </a:endParaRPr>
          </a:p>
        </p:txBody>
      </p:sp>
      <p:sp>
        <p:nvSpPr>
          <p:cNvPr id="8" name="Freeform 8"/>
          <p:cNvSpPr/>
          <p:nvPr/>
        </p:nvSpPr>
        <p:spPr>
          <a:xfrm>
            <a:off x="8403888" y="2390272"/>
            <a:ext cx="8855412" cy="5506456"/>
          </a:xfrm>
          <a:custGeom>
            <a:avLst/>
            <a:gdLst/>
            <a:ahLst/>
            <a:cxnLst/>
            <a:rect l="l" t="t" r="r" b="b"/>
            <a:pathLst>
              <a:path w="8855412" h="5506456">
                <a:moveTo>
                  <a:pt x="0" y="0"/>
                </a:moveTo>
                <a:lnTo>
                  <a:pt x="8855412" y="0"/>
                </a:lnTo>
                <a:lnTo>
                  <a:pt x="8855412" y="5506456"/>
                </a:lnTo>
                <a:lnTo>
                  <a:pt x="0" y="550645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6" name="TextBox 15"/>
          <p:cNvSpPr txBox="1"/>
          <p:nvPr/>
        </p:nvSpPr>
        <p:spPr>
          <a:xfrm>
            <a:off x="16840200" y="9334500"/>
            <a:ext cx="495649" cy="461665"/>
          </a:xfrm>
          <a:prstGeom prst="rect">
            <a:avLst/>
          </a:prstGeom>
          <a:noFill/>
        </p:spPr>
        <p:txBody>
          <a:bodyPr wrap="none" rtlCol="0">
            <a:spAutoFit/>
          </a:bodyPr>
          <a:lstStyle/>
          <a:p>
            <a:r>
              <a:rPr lang="en-US" sz="2400" b="1" dirty="0" smtClean="0"/>
              <a:t>16</a:t>
            </a:r>
            <a:endParaRPr lang="en-US" sz="2400" b="1"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grpSp>
        <p:nvGrpSpPr>
          <p:cNvPr id="2" name="Group 2"/>
          <p:cNvGrpSpPr/>
          <p:nvPr/>
        </p:nvGrpSpPr>
        <p:grpSpPr>
          <a:xfrm>
            <a:off x="0" y="-24835"/>
            <a:ext cx="8263937" cy="10336670"/>
            <a:chOff x="0" y="0"/>
            <a:chExt cx="3582567" cy="4481134"/>
          </a:xfrm>
        </p:grpSpPr>
        <p:sp>
          <p:nvSpPr>
            <p:cNvPr id="3" name="Freeform 3"/>
            <p:cNvSpPr/>
            <p:nvPr/>
          </p:nvSpPr>
          <p:spPr>
            <a:xfrm>
              <a:off x="0" y="0"/>
              <a:ext cx="3582567" cy="4481134"/>
            </a:xfrm>
            <a:custGeom>
              <a:avLst/>
              <a:gdLst/>
              <a:ahLst/>
              <a:cxnLst/>
              <a:rect l="l" t="t" r="r" b="b"/>
              <a:pathLst>
                <a:path w="3582567" h="4481134">
                  <a:moveTo>
                    <a:pt x="0" y="0"/>
                  </a:moveTo>
                  <a:lnTo>
                    <a:pt x="3582567" y="0"/>
                  </a:lnTo>
                  <a:lnTo>
                    <a:pt x="3582567" y="4481134"/>
                  </a:lnTo>
                  <a:lnTo>
                    <a:pt x="0" y="4481134"/>
                  </a:lnTo>
                  <a:close/>
                </a:path>
              </a:pathLst>
            </a:custGeom>
            <a:solidFill>
              <a:srgbClr val="EEECDE"/>
            </a:solidFill>
          </p:spPr>
        </p:sp>
      </p:grpSp>
      <p:sp>
        <p:nvSpPr>
          <p:cNvPr id="4" name="Freeform 4"/>
          <p:cNvSpPr/>
          <p:nvPr/>
        </p:nvSpPr>
        <p:spPr>
          <a:xfrm rot="-1500000">
            <a:off x="-1814337" y="7696194"/>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rot="-1500000">
            <a:off x="15710476" y="-1801056"/>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748989" y="2389775"/>
            <a:ext cx="7075704" cy="3231654"/>
          </a:xfrm>
          <a:prstGeom prst="rect">
            <a:avLst/>
          </a:prstGeom>
        </p:spPr>
        <p:txBody>
          <a:bodyPr lIns="0" tIns="0" rIns="0" bIns="0" rtlCol="0" anchor="t">
            <a:spAutoFit/>
          </a:bodyPr>
          <a:lstStyle/>
          <a:p>
            <a:pPr marL="457200" indent="-457200" algn="l">
              <a:lnSpc>
                <a:spcPts val="3600"/>
              </a:lnSpc>
              <a:buFont typeface="Wingdings" panose="05000000000000000000" pitchFamily="2" charset="2"/>
              <a:buChar char="Ø"/>
            </a:pPr>
            <a:r>
              <a:rPr lang="en-US" sz="3000" spc="30" dirty="0" smtClean="0">
                <a:solidFill>
                  <a:srgbClr val="002060"/>
                </a:solidFill>
                <a:latin typeface="Proxima Nova"/>
                <a:ea typeface="Proxima Nova"/>
                <a:cs typeface="Proxima Nova"/>
                <a:sym typeface="Proxima Nova"/>
              </a:rPr>
              <a:t>Extend Features and Functionality</a:t>
            </a:r>
          </a:p>
          <a:p>
            <a:pPr marL="457200" indent="-457200" algn="l">
              <a:lnSpc>
                <a:spcPts val="3600"/>
              </a:lnSpc>
              <a:buFont typeface="Wingdings" panose="05000000000000000000" pitchFamily="2" charset="2"/>
              <a:buChar char="Ø"/>
            </a:pPr>
            <a:r>
              <a:rPr lang="en-US" sz="3000" spc="30" dirty="0" smtClean="0">
                <a:solidFill>
                  <a:srgbClr val="002060"/>
                </a:solidFill>
                <a:latin typeface="Proxima Nova"/>
                <a:ea typeface="Proxima Nova"/>
                <a:cs typeface="Proxima Nova"/>
                <a:sym typeface="Proxima Nova"/>
              </a:rPr>
              <a:t>Improve Mobile optimization</a:t>
            </a:r>
          </a:p>
          <a:p>
            <a:pPr marL="457200" indent="-457200" algn="l">
              <a:lnSpc>
                <a:spcPts val="3600"/>
              </a:lnSpc>
              <a:buFont typeface="Wingdings" panose="05000000000000000000" pitchFamily="2" charset="2"/>
              <a:buChar char="Ø"/>
            </a:pPr>
            <a:r>
              <a:rPr lang="en-US" sz="3000" spc="30" dirty="0" smtClean="0">
                <a:solidFill>
                  <a:srgbClr val="002060"/>
                </a:solidFill>
                <a:latin typeface="Proxima Nova"/>
                <a:ea typeface="Proxima Nova"/>
                <a:cs typeface="Proxima Nova"/>
                <a:sym typeface="Proxima Nova"/>
              </a:rPr>
              <a:t>Uses Multiple Languages</a:t>
            </a:r>
          </a:p>
          <a:p>
            <a:pPr marL="457200" indent="-457200" algn="l">
              <a:lnSpc>
                <a:spcPts val="3600"/>
              </a:lnSpc>
              <a:buFont typeface="Wingdings" panose="05000000000000000000" pitchFamily="2" charset="2"/>
              <a:buChar char="Ø"/>
            </a:pPr>
            <a:r>
              <a:rPr lang="en-US" sz="3000" spc="30" dirty="0" smtClean="0">
                <a:solidFill>
                  <a:srgbClr val="002060"/>
                </a:solidFill>
                <a:latin typeface="Proxima Nova"/>
                <a:ea typeface="Proxima Nova"/>
                <a:cs typeface="Proxima Nova"/>
                <a:sym typeface="Proxima Nova"/>
              </a:rPr>
              <a:t>Internet of Medical Things(</a:t>
            </a:r>
            <a:r>
              <a:rPr lang="en-US" sz="3000" spc="30" dirty="0" err="1" smtClean="0">
                <a:solidFill>
                  <a:srgbClr val="002060"/>
                </a:solidFill>
                <a:latin typeface="Proxima Nova"/>
                <a:ea typeface="Proxima Nova"/>
                <a:cs typeface="Proxima Nova"/>
                <a:sym typeface="Proxima Nova"/>
              </a:rPr>
              <a:t>IoMT</a:t>
            </a:r>
            <a:r>
              <a:rPr lang="en-US" sz="3000" spc="30" dirty="0" smtClean="0">
                <a:solidFill>
                  <a:srgbClr val="002060"/>
                </a:solidFill>
                <a:latin typeface="Proxima Nova"/>
                <a:ea typeface="Proxima Nova"/>
                <a:cs typeface="Proxima Nova"/>
                <a:sym typeface="Proxima Nova"/>
              </a:rPr>
              <a:t>).</a:t>
            </a:r>
          </a:p>
          <a:p>
            <a:pPr marL="457200" indent="-457200" algn="l">
              <a:lnSpc>
                <a:spcPts val="3600"/>
              </a:lnSpc>
              <a:buFont typeface="Wingdings" panose="05000000000000000000" pitchFamily="2" charset="2"/>
              <a:buChar char="Ø"/>
            </a:pPr>
            <a:endParaRPr lang="en-US" sz="3000" spc="30" dirty="0" smtClean="0">
              <a:solidFill>
                <a:srgbClr val="002060"/>
              </a:solidFill>
              <a:latin typeface="Proxima Nova"/>
              <a:ea typeface="Proxima Nova"/>
              <a:cs typeface="Proxima Nova"/>
              <a:sym typeface="Proxima Nova"/>
            </a:endParaRPr>
          </a:p>
          <a:p>
            <a:pPr marL="457200" indent="-457200" algn="l">
              <a:lnSpc>
                <a:spcPts val="3600"/>
              </a:lnSpc>
              <a:buFont typeface="Wingdings" panose="05000000000000000000" pitchFamily="2" charset="2"/>
              <a:buChar char="Ø"/>
            </a:pPr>
            <a:endParaRPr lang="en-US" sz="3000" spc="30" dirty="0" smtClean="0">
              <a:solidFill>
                <a:srgbClr val="002060"/>
              </a:solidFill>
              <a:latin typeface="Proxima Nova"/>
              <a:ea typeface="Proxima Nova"/>
              <a:cs typeface="Proxima Nova"/>
              <a:sym typeface="Proxima Nova"/>
            </a:endParaRPr>
          </a:p>
          <a:p>
            <a:pPr algn="l">
              <a:lnSpc>
                <a:spcPts val="3600"/>
              </a:lnSpc>
            </a:pPr>
            <a:endParaRPr lang="en-US" sz="3000" spc="30" dirty="0">
              <a:solidFill>
                <a:srgbClr val="7D533B"/>
              </a:solidFill>
              <a:latin typeface="Proxima Nova"/>
              <a:ea typeface="Proxima Nova"/>
              <a:cs typeface="Proxima Nova"/>
              <a:sym typeface="Proxima Nova"/>
            </a:endParaRPr>
          </a:p>
        </p:txBody>
      </p:sp>
      <p:sp>
        <p:nvSpPr>
          <p:cNvPr id="7" name="TextBox 7"/>
          <p:cNvSpPr txBox="1"/>
          <p:nvPr/>
        </p:nvSpPr>
        <p:spPr>
          <a:xfrm>
            <a:off x="748989" y="973757"/>
            <a:ext cx="7075704" cy="795020"/>
          </a:xfrm>
          <a:prstGeom prst="rect">
            <a:avLst/>
          </a:prstGeom>
        </p:spPr>
        <p:txBody>
          <a:bodyPr lIns="0" tIns="0" rIns="0" bIns="0" rtlCol="0" anchor="t">
            <a:spAutoFit/>
          </a:bodyPr>
          <a:lstStyle/>
          <a:p>
            <a:pPr algn="l">
              <a:lnSpc>
                <a:spcPts val="6160"/>
              </a:lnSpc>
            </a:pPr>
            <a:r>
              <a:rPr lang="en-US" sz="5600" b="1" spc="84" dirty="0" smtClean="0">
                <a:solidFill>
                  <a:srgbClr val="3B6A7E"/>
                </a:solidFill>
                <a:latin typeface="Montserrat Heavy"/>
                <a:ea typeface="Montserrat Heavy"/>
                <a:cs typeface="Montserrat Heavy"/>
                <a:sym typeface="Montserrat Heavy"/>
              </a:rPr>
              <a:t>FUTURE SCOPE</a:t>
            </a:r>
            <a:endParaRPr lang="en-US" sz="5600" b="1" spc="84" dirty="0">
              <a:solidFill>
                <a:srgbClr val="3B6A7E"/>
              </a:solidFill>
              <a:latin typeface="Montserrat Heavy"/>
              <a:ea typeface="Montserrat Heavy"/>
              <a:cs typeface="Montserrat Heavy"/>
              <a:sym typeface="Montserrat Heavy"/>
            </a:endParaRPr>
          </a:p>
        </p:txBody>
      </p:sp>
      <p:sp>
        <p:nvSpPr>
          <p:cNvPr id="8" name="Freeform 8"/>
          <p:cNvSpPr/>
          <p:nvPr/>
        </p:nvSpPr>
        <p:spPr>
          <a:xfrm>
            <a:off x="8403888" y="2390272"/>
            <a:ext cx="8855412" cy="5506456"/>
          </a:xfrm>
          <a:custGeom>
            <a:avLst/>
            <a:gdLst/>
            <a:ahLst/>
            <a:cxnLst/>
            <a:rect l="l" t="t" r="r" b="b"/>
            <a:pathLst>
              <a:path w="8855412" h="5506456">
                <a:moveTo>
                  <a:pt x="0" y="0"/>
                </a:moveTo>
                <a:lnTo>
                  <a:pt x="8855412" y="0"/>
                </a:lnTo>
                <a:lnTo>
                  <a:pt x="8855412" y="5506456"/>
                </a:lnTo>
                <a:lnTo>
                  <a:pt x="0" y="550645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6" name="TextBox 15"/>
          <p:cNvSpPr txBox="1"/>
          <p:nvPr/>
        </p:nvSpPr>
        <p:spPr>
          <a:xfrm>
            <a:off x="16840200" y="9334500"/>
            <a:ext cx="495649" cy="461665"/>
          </a:xfrm>
          <a:prstGeom prst="rect">
            <a:avLst/>
          </a:prstGeom>
          <a:noFill/>
        </p:spPr>
        <p:txBody>
          <a:bodyPr wrap="none" rtlCol="0">
            <a:spAutoFit/>
          </a:bodyPr>
          <a:lstStyle/>
          <a:p>
            <a:r>
              <a:rPr lang="en-US" sz="2400" b="1" dirty="0" smtClean="0"/>
              <a:t>17</a:t>
            </a:r>
            <a:endParaRPr lang="en-US" sz="2400" b="1" dirty="0"/>
          </a:p>
        </p:txBody>
      </p:sp>
    </p:spTree>
    <p:extLst>
      <p:ext uri="{BB962C8B-B14F-4D97-AF65-F5344CB8AC3E}">
        <p14:creationId xmlns:p14="http://schemas.microsoft.com/office/powerpoint/2010/main" val="31515767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grpSp>
        <p:nvGrpSpPr>
          <p:cNvPr id="2" name="Group 2"/>
          <p:cNvGrpSpPr/>
          <p:nvPr/>
        </p:nvGrpSpPr>
        <p:grpSpPr>
          <a:xfrm>
            <a:off x="0" y="-49670"/>
            <a:ext cx="9753600" cy="10336670"/>
            <a:chOff x="0" y="0"/>
            <a:chExt cx="3582567" cy="4481134"/>
          </a:xfrm>
        </p:grpSpPr>
        <p:sp>
          <p:nvSpPr>
            <p:cNvPr id="3" name="Freeform 3"/>
            <p:cNvSpPr/>
            <p:nvPr/>
          </p:nvSpPr>
          <p:spPr>
            <a:xfrm>
              <a:off x="0" y="0"/>
              <a:ext cx="3582567" cy="4481134"/>
            </a:xfrm>
            <a:custGeom>
              <a:avLst/>
              <a:gdLst/>
              <a:ahLst/>
              <a:cxnLst/>
              <a:rect l="l" t="t" r="r" b="b"/>
              <a:pathLst>
                <a:path w="3582567" h="4481134">
                  <a:moveTo>
                    <a:pt x="0" y="0"/>
                  </a:moveTo>
                  <a:lnTo>
                    <a:pt x="3582567" y="0"/>
                  </a:lnTo>
                  <a:lnTo>
                    <a:pt x="3582567" y="4481134"/>
                  </a:lnTo>
                  <a:lnTo>
                    <a:pt x="0" y="4481134"/>
                  </a:lnTo>
                  <a:close/>
                </a:path>
              </a:pathLst>
            </a:custGeom>
            <a:solidFill>
              <a:srgbClr val="EEECDE"/>
            </a:solidFill>
          </p:spPr>
        </p:sp>
      </p:grpSp>
      <p:sp>
        <p:nvSpPr>
          <p:cNvPr id="4" name="Freeform 4"/>
          <p:cNvSpPr/>
          <p:nvPr/>
        </p:nvSpPr>
        <p:spPr>
          <a:xfrm rot="-1500000">
            <a:off x="-1814337" y="7696194"/>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rot="-1500000">
            <a:off x="15710476" y="-1801056"/>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520389" y="2073355"/>
            <a:ext cx="9233211" cy="1846659"/>
          </a:xfrm>
          <a:prstGeom prst="rect">
            <a:avLst/>
          </a:prstGeom>
        </p:spPr>
        <p:txBody>
          <a:bodyPr wrap="square" lIns="0" tIns="0" rIns="0" bIns="0" rtlCol="0" anchor="t">
            <a:spAutoFit/>
          </a:bodyPr>
          <a:lstStyle/>
          <a:p>
            <a:pPr algn="l">
              <a:lnSpc>
                <a:spcPts val="3600"/>
              </a:lnSpc>
            </a:pPr>
            <a:r>
              <a:rPr lang="en-US" sz="3000" spc="30" dirty="0">
                <a:solidFill>
                  <a:srgbClr val="002060"/>
                </a:solidFill>
                <a:latin typeface="Proxima Nova"/>
                <a:ea typeface="Proxima Nova"/>
                <a:cs typeface="Proxima Nova"/>
                <a:sym typeface="Proxima Nova"/>
              </a:rPr>
              <a:t>Online medical consultation represents a significant advancement in healthcare delivery, offering convenience, accessibility, and efficiency to patients and healthcare professionals.</a:t>
            </a:r>
          </a:p>
        </p:txBody>
      </p:sp>
      <p:sp>
        <p:nvSpPr>
          <p:cNvPr id="7" name="TextBox 7"/>
          <p:cNvSpPr txBox="1"/>
          <p:nvPr/>
        </p:nvSpPr>
        <p:spPr>
          <a:xfrm>
            <a:off x="748989" y="939987"/>
            <a:ext cx="7075704" cy="795020"/>
          </a:xfrm>
          <a:prstGeom prst="rect">
            <a:avLst/>
          </a:prstGeom>
        </p:spPr>
        <p:txBody>
          <a:bodyPr lIns="0" tIns="0" rIns="0" bIns="0" rtlCol="0" anchor="t">
            <a:spAutoFit/>
          </a:bodyPr>
          <a:lstStyle/>
          <a:p>
            <a:pPr algn="l">
              <a:lnSpc>
                <a:spcPts val="6160"/>
              </a:lnSpc>
            </a:pPr>
            <a:r>
              <a:rPr lang="en-US" sz="5600" b="1" spc="84" dirty="0">
                <a:solidFill>
                  <a:srgbClr val="3B6A7E"/>
                </a:solidFill>
                <a:latin typeface="Montserrat Heavy"/>
                <a:ea typeface="Montserrat Heavy"/>
                <a:cs typeface="Montserrat Heavy"/>
                <a:sym typeface="Montserrat Heavy"/>
              </a:rPr>
              <a:t>CONCLUSION</a:t>
            </a:r>
          </a:p>
        </p:txBody>
      </p:sp>
      <p:sp>
        <p:nvSpPr>
          <p:cNvPr id="8" name="Freeform 8"/>
          <p:cNvSpPr/>
          <p:nvPr/>
        </p:nvSpPr>
        <p:spPr>
          <a:xfrm>
            <a:off x="9753600" y="412193"/>
            <a:ext cx="7467600" cy="9067800"/>
          </a:xfrm>
          <a:custGeom>
            <a:avLst/>
            <a:gdLst/>
            <a:ahLst/>
            <a:cxnLst/>
            <a:rect l="l" t="t" r="r" b="b"/>
            <a:pathLst>
              <a:path w="8855412" h="5506456">
                <a:moveTo>
                  <a:pt x="0" y="0"/>
                </a:moveTo>
                <a:lnTo>
                  <a:pt x="8855412" y="0"/>
                </a:lnTo>
                <a:lnTo>
                  <a:pt x="8855412" y="5506456"/>
                </a:lnTo>
                <a:lnTo>
                  <a:pt x="0" y="550645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6" name="TextBox 15"/>
          <p:cNvSpPr txBox="1"/>
          <p:nvPr/>
        </p:nvSpPr>
        <p:spPr>
          <a:xfrm>
            <a:off x="16840200" y="9334500"/>
            <a:ext cx="495649" cy="461665"/>
          </a:xfrm>
          <a:prstGeom prst="rect">
            <a:avLst/>
          </a:prstGeom>
          <a:noFill/>
        </p:spPr>
        <p:txBody>
          <a:bodyPr wrap="none" rtlCol="0">
            <a:spAutoFit/>
          </a:bodyPr>
          <a:lstStyle/>
          <a:p>
            <a:r>
              <a:rPr lang="en-US" sz="2400" b="1" dirty="0" smtClean="0"/>
              <a:t>18</a:t>
            </a:r>
            <a:endParaRPr lang="en-US" sz="2400" b="1" dirty="0"/>
          </a:p>
        </p:txBody>
      </p:sp>
    </p:spTree>
    <p:extLst>
      <p:ext uri="{BB962C8B-B14F-4D97-AF65-F5344CB8AC3E}">
        <p14:creationId xmlns:p14="http://schemas.microsoft.com/office/powerpoint/2010/main" val="21248347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sp>
        <p:nvSpPr>
          <p:cNvPr id="31" name="TextBox 30"/>
          <p:cNvSpPr txBox="1"/>
          <p:nvPr/>
        </p:nvSpPr>
        <p:spPr>
          <a:xfrm>
            <a:off x="2438400" y="952500"/>
            <a:ext cx="11811000" cy="4524315"/>
          </a:xfrm>
          <a:prstGeom prst="rect">
            <a:avLst/>
          </a:prstGeom>
          <a:noFill/>
        </p:spPr>
        <p:txBody>
          <a:bodyPr wrap="square" rtlCol="0">
            <a:spAutoFit/>
          </a:bodyPr>
          <a:lstStyle/>
          <a:p>
            <a:r>
              <a:rPr lang="en-US" sz="3600" dirty="0" smtClean="0"/>
              <a:t>Outlines</a:t>
            </a:r>
          </a:p>
          <a:p>
            <a:endParaRPr lang="en-US" sz="3600" dirty="0"/>
          </a:p>
          <a:p>
            <a:r>
              <a:rPr lang="en-US" sz="3600" dirty="0" smtClean="0"/>
              <a:t>What is Virtual Health Care System?</a:t>
            </a:r>
          </a:p>
          <a:p>
            <a:r>
              <a:rPr lang="en-US" sz="3600" dirty="0" smtClean="0"/>
              <a:t>Objectives</a:t>
            </a:r>
          </a:p>
          <a:p>
            <a:endParaRPr lang="en-US" sz="3600" dirty="0" smtClean="0"/>
          </a:p>
          <a:p>
            <a:endParaRPr lang="en-US" sz="3600" dirty="0" smtClean="0"/>
          </a:p>
          <a:p>
            <a:endParaRPr lang="en-US" sz="3600" dirty="0"/>
          </a:p>
          <a:p>
            <a:endParaRPr lang="en-US" sz="3600" dirty="0"/>
          </a:p>
        </p:txBody>
      </p:sp>
      <p:sp>
        <p:nvSpPr>
          <p:cNvPr id="33" name="Freeform 6"/>
          <p:cNvSpPr/>
          <p:nvPr/>
        </p:nvSpPr>
        <p:spPr>
          <a:xfrm>
            <a:off x="13106400" y="0"/>
            <a:ext cx="3479435" cy="2155523"/>
          </a:xfrm>
          <a:custGeom>
            <a:avLst/>
            <a:gdLst/>
            <a:ahLst/>
            <a:cxnLst/>
            <a:rect l="l" t="t" r="r" b="b"/>
            <a:pathLst>
              <a:path w="8750219" h="5966059">
                <a:moveTo>
                  <a:pt x="0" y="0"/>
                </a:moveTo>
                <a:lnTo>
                  <a:pt x="8750219" y="0"/>
                </a:lnTo>
                <a:lnTo>
                  <a:pt x="8750219" y="5966058"/>
                </a:lnTo>
                <a:lnTo>
                  <a:pt x="0" y="5966058"/>
                </a:lnTo>
                <a:lnTo>
                  <a:pt x="0" y="0"/>
                </a:lnTo>
                <a:close/>
              </a:path>
            </a:pathLst>
          </a:custGeom>
          <a:blipFill>
            <a:blip r:embed="rId3">
              <a:extLst>
                <a:ext uri="{96DAC541-7B7A-43D3-8B79-37D633B846F1}">
                  <asvg:svgBlip xmlns="" xmlns:asvg="http://schemas.microsoft.com/office/drawing/2016/SVG/main" r:embed="rId5"/>
                </a:ext>
              </a:extLst>
            </a:blip>
            <a:stretch>
              <a:fillRect/>
            </a:stretch>
          </a:blipFill>
        </p:spPr>
      </p:sp>
      <p:sp>
        <p:nvSpPr>
          <p:cNvPr id="9" name="TextBox 8"/>
          <p:cNvSpPr txBox="1"/>
          <p:nvPr/>
        </p:nvSpPr>
        <p:spPr>
          <a:xfrm>
            <a:off x="16840200" y="9334500"/>
            <a:ext cx="340158" cy="461665"/>
          </a:xfrm>
          <a:prstGeom prst="rect">
            <a:avLst/>
          </a:prstGeom>
          <a:noFill/>
        </p:spPr>
        <p:txBody>
          <a:bodyPr wrap="none" rtlCol="0">
            <a:spAutoFit/>
          </a:bodyPr>
          <a:lstStyle/>
          <a:p>
            <a:r>
              <a:rPr lang="en-US" sz="2400" b="1" dirty="0"/>
              <a:t>1</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sp>
        <p:nvSpPr>
          <p:cNvPr id="4" name="Freeform 4"/>
          <p:cNvSpPr/>
          <p:nvPr/>
        </p:nvSpPr>
        <p:spPr>
          <a:xfrm rot="-1500000">
            <a:off x="-1814337" y="7696194"/>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Freeform 5"/>
          <p:cNvSpPr/>
          <p:nvPr/>
        </p:nvSpPr>
        <p:spPr>
          <a:xfrm rot="-1500000">
            <a:off x="15710476" y="-1801056"/>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5" name="TextBox 14"/>
          <p:cNvSpPr txBox="1"/>
          <p:nvPr/>
        </p:nvSpPr>
        <p:spPr>
          <a:xfrm>
            <a:off x="5105400" y="2324100"/>
            <a:ext cx="6223050" cy="1323439"/>
          </a:xfrm>
          <a:prstGeom prst="rect">
            <a:avLst/>
          </a:prstGeom>
          <a:noFill/>
        </p:spPr>
        <p:txBody>
          <a:bodyPr wrap="none" rtlCol="0">
            <a:spAutoFit/>
          </a:bodyPr>
          <a:lstStyle/>
          <a:p>
            <a:r>
              <a:rPr lang="en-US" sz="8000" dirty="0" smtClean="0">
                <a:solidFill>
                  <a:srgbClr val="0070C0"/>
                </a:solidFill>
                <a:latin typeface="Broadway" panose="04040905080B02020502" pitchFamily="82" charset="0"/>
              </a:rPr>
              <a:t>Thank You</a:t>
            </a:r>
            <a:endParaRPr lang="en-US" sz="8000" dirty="0">
              <a:solidFill>
                <a:srgbClr val="0070C0"/>
              </a:solidFill>
              <a:latin typeface="Broadway" panose="04040905080B02020502" pitchFamily="82" charset="0"/>
            </a:endParaRP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6200" y="3562213"/>
            <a:ext cx="9525000" cy="3429000"/>
          </a:xfrm>
          <a:prstGeom prst="rect">
            <a:avLst/>
          </a:prstGeom>
        </p:spPr>
      </p:pic>
      <p:sp>
        <p:nvSpPr>
          <p:cNvPr id="25" name="TextBox 24"/>
          <p:cNvSpPr txBox="1"/>
          <p:nvPr/>
        </p:nvSpPr>
        <p:spPr>
          <a:xfrm>
            <a:off x="16840200" y="9334500"/>
            <a:ext cx="495649" cy="461665"/>
          </a:xfrm>
          <a:prstGeom prst="rect">
            <a:avLst/>
          </a:prstGeom>
          <a:noFill/>
        </p:spPr>
        <p:txBody>
          <a:bodyPr wrap="none" rtlCol="0">
            <a:spAutoFit/>
          </a:bodyPr>
          <a:lstStyle/>
          <a:p>
            <a:r>
              <a:rPr lang="en-US" sz="2400" b="1" dirty="0" smtClean="0"/>
              <a:t>19</a:t>
            </a:r>
            <a:endParaRPr lang="en-US" sz="2400" b="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sp>
        <p:nvSpPr>
          <p:cNvPr id="3" name="Freeform 3"/>
          <p:cNvSpPr/>
          <p:nvPr/>
        </p:nvSpPr>
        <p:spPr>
          <a:xfrm>
            <a:off x="12919124" y="1562100"/>
            <a:ext cx="5368876" cy="8724900"/>
          </a:xfrm>
          <a:custGeom>
            <a:avLst/>
            <a:gdLst/>
            <a:ahLst/>
            <a:cxnLst/>
            <a:rect l="l" t="t" r="r" b="b"/>
            <a:pathLst>
              <a:path w="5228130" h="5209119">
                <a:moveTo>
                  <a:pt x="0" y="0"/>
                </a:moveTo>
                <a:lnTo>
                  <a:pt x="5228130" y="0"/>
                </a:lnTo>
                <a:lnTo>
                  <a:pt x="5228130" y="5209118"/>
                </a:lnTo>
                <a:lnTo>
                  <a:pt x="0" y="5209118"/>
                </a:lnTo>
                <a:lnTo>
                  <a:pt x="0" y="0"/>
                </a:lnTo>
                <a:close/>
              </a:path>
            </a:pathLst>
          </a:custGeom>
          <a:blipFill>
            <a:blip r:embed="rId2">
              <a:extLst>
                <a:ext uri="{96DAC541-7B7A-43D3-8B79-37D633B846F1}">
                  <asvg:svgBlip xmlns="" xmlns:asvg="http://schemas.microsoft.com/office/drawing/2016/SVG/main" r:embed="rId5"/>
                </a:ext>
              </a:extLst>
            </a:blip>
            <a:stretch>
              <a:fillRect/>
            </a:stretch>
          </a:blipFill>
        </p:spPr>
      </p:sp>
      <p:sp>
        <p:nvSpPr>
          <p:cNvPr id="2" name="Freeform 2"/>
          <p:cNvSpPr/>
          <p:nvPr/>
        </p:nvSpPr>
        <p:spPr>
          <a:xfrm rot="-1500000">
            <a:off x="15710476" y="-1801056"/>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6">
              <a:extLst>
                <a:ext uri="{96DAC541-7B7A-43D3-8B79-37D633B846F1}">
                  <asvg:svgBlip xmlns="" xmlns:asvg="http://schemas.microsoft.com/office/drawing/2016/SVG/main" r:embed="rId3"/>
                </a:ext>
              </a:extLst>
            </a:blip>
            <a:stretch>
              <a:fillRect/>
            </a:stretch>
          </a:blipFill>
        </p:spPr>
      </p:sp>
      <p:grpSp>
        <p:nvGrpSpPr>
          <p:cNvPr id="4" name="Group 4"/>
          <p:cNvGrpSpPr/>
          <p:nvPr/>
        </p:nvGrpSpPr>
        <p:grpSpPr>
          <a:xfrm>
            <a:off x="0" y="-10391"/>
            <a:ext cx="12721717" cy="10336670"/>
            <a:chOff x="0" y="0"/>
            <a:chExt cx="5515095" cy="4481134"/>
          </a:xfrm>
        </p:grpSpPr>
        <p:sp>
          <p:nvSpPr>
            <p:cNvPr id="5" name="Freeform 5"/>
            <p:cNvSpPr/>
            <p:nvPr/>
          </p:nvSpPr>
          <p:spPr>
            <a:xfrm>
              <a:off x="0" y="0"/>
              <a:ext cx="5515095" cy="4481134"/>
            </a:xfrm>
            <a:custGeom>
              <a:avLst/>
              <a:gdLst/>
              <a:ahLst/>
              <a:cxnLst/>
              <a:rect l="l" t="t" r="r" b="b"/>
              <a:pathLst>
                <a:path w="5515095" h="4481134">
                  <a:moveTo>
                    <a:pt x="0" y="0"/>
                  </a:moveTo>
                  <a:lnTo>
                    <a:pt x="5515095" y="0"/>
                  </a:lnTo>
                  <a:lnTo>
                    <a:pt x="5515095" y="4481134"/>
                  </a:lnTo>
                  <a:lnTo>
                    <a:pt x="0" y="4481134"/>
                  </a:lnTo>
                  <a:close/>
                </a:path>
              </a:pathLst>
            </a:custGeom>
            <a:solidFill>
              <a:srgbClr val="EEECDE"/>
            </a:solidFill>
          </p:spPr>
        </p:sp>
      </p:grpSp>
      <p:sp>
        <p:nvSpPr>
          <p:cNvPr id="6" name="Freeform 6"/>
          <p:cNvSpPr/>
          <p:nvPr/>
        </p:nvSpPr>
        <p:spPr>
          <a:xfrm rot="-1500000">
            <a:off x="-1814337" y="7696194"/>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6">
              <a:extLst>
                <a:ext uri="{96DAC541-7B7A-43D3-8B79-37D633B846F1}">
                  <asvg:svgBlip xmlns="" xmlns:asvg="http://schemas.microsoft.com/office/drawing/2016/SVG/main" r:embed="rId3"/>
                </a:ext>
              </a:extLst>
            </a:blip>
            <a:stretch>
              <a:fillRect/>
            </a:stretch>
          </a:blipFill>
        </p:spPr>
      </p:sp>
      <p:sp>
        <p:nvSpPr>
          <p:cNvPr id="7" name="TextBox 7"/>
          <p:cNvSpPr txBox="1"/>
          <p:nvPr/>
        </p:nvSpPr>
        <p:spPr>
          <a:xfrm>
            <a:off x="748989" y="487308"/>
            <a:ext cx="17539011" cy="795020"/>
          </a:xfrm>
          <a:prstGeom prst="rect">
            <a:avLst/>
          </a:prstGeom>
        </p:spPr>
        <p:txBody>
          <a:bodyPr lIns="0" tIns="0" rIns="0" bIns="0" rtlCol="0" anchor="t">
            <a:spAutoFit/>
          </a:bodyPr>
          <a:lstStyle/>
          <a:p>
            <a:pPr algn="l">
              <a:lnSpc>
                <a:spcPts val="6160"/>
              </a:lnSpc>
            </a:pPr>
            <a:r>
              <a:rPr lang="en-US" sz="5600" b="1" spc="84" dirty="0">
                <a:solidFill>
                  <a:srgbClr val="3B6A7E"/>
                </a:solidFill>
                <a:latin typeface="Montserrat Heavy"/>
                <a:ea typeface="Montserrat Heavy"/>
                <a:cs typeface="Montserrat Heavy"/>
                <a:sym typeface="Montserrat Heavy"/>
              </a:rPr>
              <a:t>WHAT IS VIRTUAL HEALTH CARE SYSTEM ?</a:t>
            </a:r>
          </a:p>
        </p:txBody>
      </p:sp>
      <p:sp>
        <p:nvSpPr>
          <p:cNvPr id="8" name="TextBox 8"/>
          <p:cNvSpPr txBox="1"/>
          <p:nvPr/>
        </p:nvSpPr>
        <p:spPr>
          <a:xfrm>
            <a:off x="748989" y="1908451"/>
            <a:ext cx="11421146" cy="7124700"/>
          </a:xfrm>
          <a:prstGeom prst="rect">
            <a:avLst/>
          </a:prstGeom>
        </p:spPr>
        <p:txBody>
          <a:bodyPr lIns="0" tIns="0" rIns="0" bIns="0" rtlCol="0" anchor="t">
            <a:spAutoFit/>
          </a:bodyPr>
          <a:lstStyle/>
          <a:p>
            <a:pPr algn="l">
              <a:lnSpc>
                <a:spcPts val="5115"/>
              </a:lnSpc>
            </a:pPr>
            <a:r>
              <a:rPr lang="en-US" sz="4262" spc="42" dirty="0">
                <a:solidFill>
                  <a:srgbClr val="002060"/>
                </a:solidFill>
                <a:latin typeface="Proxima Nova"/>
                <a:ea typeface="Proxima Nova"/>
                <a:cs typeface="Proxima Nova"/>
                <a:sym typeface="Proxima Nova"/>
              </a:rPr>
              <a:t>A Virtual Health Care System (VHCS) is a digital platform or service that enables the delivery of healthcare services remotely. It leverages technology such as video conferencing, telemedicine, and mobile health application to provide medical consultations, diagnoses, treatments, and monitoring without the need for physical visits to healthcare facilities. This system is designed to improve access to care, especially for patients in remote areas or those with mobility issues.</a:t>
            </a:r>
          </a:p>
        </p:txBody>
      </p:sp>
      <p:sp>
        <p:nvSpPr>
          <p:cNvPr id="16" name="TextBox 15"/>
          <p:cNvSpPr txBox="1"/>
          <p:nvPr/>
        </p:nvSpPr>
        <p:spPr>
          <a:xfrm>
            <a:off x="17449800" y="9825335"/>
            <a:ext cx="340158" cy="461665"/>
          </a:xfrm>
          <a:prstGeom prst="rect">
            <a:avLst/>
          </a:prstGeom>
          <a:noFill/>
        </p:spPr>
        <p:txBody>
          <a:bodyPr wrap="none" rtlCol="0">
            <a:spAutoFit/>
          </a:bodyPr>
          <a:lstStyle/>
          <a:p>
            <a:r>
              <a:rPr lang="en-US" sz="2400" b="1" dirty="0" smtClean="0"/>
              <a:t>2</a:t>
            </a:r>
            <a:endParaRPr lang="en-US" sz="24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grpSp>
        <p:nvGrpSpPr>
          <p:cNvPr id="8" name="Group 2"/>
          <p:cNvGrpSpPr/>
          <p:nvPr/>
        </p:nvGrpSpPr>
        <p:grpSpPr>
          <a:xfrm>
            <a:off x="0" y="-49670"/>
            <a:ext cx="14020800" cy="10336670"/>
            <a:chOff x="0" y="0"/>
            <a:chExt cx="3582567" cy="4481134"/>
          </a:xfrm>
        </p:grpSpPr>
        <p:sp>
          <p:nvSpPr>
            <p:cNvPr id="9" name="Freeform 3"/>
            <p:cNvSpPr/>
            <p:nvPr/>
          </p:nvSpPr>
          <p:spPr>
            <a:xfrm>
              <a:off x="0" y="0"/>
              <a:ext cx="3582567" cy="4481134"/>
            </a:xfrm>
            <a:custGeom>
              <a:avLst/>
              <a:gdLst/>
              <a:ahLst/>
              <a:cxnLst/>
              <a:rect l="l" t="t" r="r" b="b"/>
              <a:pathLst>
                <a:path w="3582567" h="4481134">
                  <a:moveTo>
                    <a:pt x="0" y="0"/>
                  </a:moveTo>
                  <a:lnTo>
                    <a:pt x="3582567" y="0"/>
                  </a:lnTo>
                  <a:lnTo>
                    <a:pt x="3582567" y="4481134"/>
                  </a:lnTo>
                  <a:lnTo>
                    <a:pt x="0" y="4481134"/>
                  </a:lnTo>
                  <a:close/>
                </a:path>
              </a:pathLst>
            </a:custGeom>
            <a:solidFill>
              <a:srgbClr val="EEECDE"/>
            </a:solidFill>
          </p:spPr>
        </p:sp>
      </p:grpSp>
      <p:sp>
        <p:nvSpPr>
          <p:cNvPr id="5" name="Freeform 4"/>
          <p:cNvSpPr/>
          <p:nvPr/>
        </p:nvSpPr>
        <p:spPr>
          <a:xfrm rot="-1500000">
            <a:off x="-1814337" y="7696194"/>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5"/>
          <p:cNvSpPr/>
          <p:nvPr/>
        </p:nvSpPr>
        <p:spPr>
          <a:xfrm rot="-1500000">
            <a:off x="15335983" y="-1311113"/>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TextBox 7"/>
          <p:cNvSpPr txBox="1"/>
          <p:nvPr/>
        </p:nvSpPr>
        <p:spPr>
          <a:xfrm>
            <a:off x="748989" y="487308"/>
            <a:ext cx="17539011" cy="795020"/>
          </a:xfrm>
          <a:prstGeom prst="rect">
            <a:avLst/>
          </a:prstGeom>
        </p:spPr>
        <p:txBody>
          <a:bodyPr lIns="0" tIns="0" rIns="0" bIns="0" rtlCol="0" anchor="t">
            <a:spAutoFit/>
          </a:bodyPr>
          <a:lstStyle/>
          <a:p>
            <a:pPr algn="l">
              <a:lnSpc>
                <a:spcPts val="6160"/>
              </a:lnSpc>
            </a:pPr>
            <a:r>
              <a:rPr lang="en-US" sz="5600" b="1" spc="84" dirty="0" err="1" smtClean="0">
                <a:solidFill>
                  <a:srgbClr val="3B6A7E"/>
                </a:solidFill>
                <a:latin typeface="Montserrat Heavy"/>
                <a:ea typeface="Montserrat Heavy"/>
                <a:cs typeface="Montserrat Heavy"/>
                <a:sym typeface="Montserrat Heavy"/>
              </a:rPr>
              <a:t>ObJECTIVES</a:t>
            </a:r>
            <a:endParaRPr lang="en-US" sz="5600" b="1" spc="84" dirty="0">
              <a:solidFill>
                <a:srgbClr val="3B6A7E"/>
              </a:solidFill>
              <a:latin typeface="Montserrat Heavy"/>
              <a:ea typeface="Montserrat Heavy"/>
              <a:cs typeface="Montserrat Heavy"/>
              <a:sym typeface="Montserrat Heavy"/>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0" y="1987552"/>
            <a:ext cx="5038725" cy="7904573"/>
          </a:xfrm>
          <a:prstGeom prst="rect">
            <a:avLst/>
          </a:prstGeom>
        </p:spPr>
      </p:pic>
      <p:sp>
        <p:nvSpPr>
          <p:cNvPr id="12" name="TextBox 11"/>
          <p:cNvSpPr txBox="1"/>
          <p:nvPr/>
        </p:nvSpPr>
        <p:spPr>
          <a:xfrm>
            <a:off x="2514600" y="1884146"/>
            <a:ext cx="11506200" cy="8141331"/>
          </a:xfrm>
          <a:prstGeom prst="rect">
            <a:avLst/>
          </a:prstGeom>
          <a:noFill/>
        </p:spPr>
        <p:txBody>
          <a:bodyPr wrap="square" rtlCol="0">
            <a:spAutoFit/>
          </a:bodyPr>
          <a:lstStyle/>
          <a:p>
            <a:pPr marL="571500" indent="-571500">
              <a:lnSpc>
                <a:spcPct val="150000"/>
              </a:lnSpc>
              <a:buFont typeface="Wingdings" panose="05000000000000000000" pitchFamily="2" charset="2"/>
              <a:buChar char="Ø"/>
            </a:pPr>
            <a:r>
              <a:rPr lang="en-US" sz="3200" dirty="0"/>
              <a:t>Improve Access to Healthcare Services</a:t>
            </a:r>
          </a:p>
          <a:p>
            <a:pPr marL="571500" indent="-571500">
              <a:lnSpc>
                <a:spcPct val="150000"/>
              </a:lnSpc>
              <a:buFont typeface="Wingdings" panose="05000000000000000000" pitchFamily="2" charset="2"/>
              <a:buChar char="Ø"/>
            </a:pPr>
            <a:r>
              <a:rPr lang="en-US" sz="3200" dirty="0"/>
              <a:t>Support Healthcare Provider Collaboration</a:t>
            </a:r>
          </a:p>
          <a:p>
            <a:pPr marL="571500" indent="-571500">
              <a:lnSpc>
                <a:spcPct val="150000"/>
              </a:lnSpc>
              <a:buFont typeface="Wingdings" panose="05000000000000000000" pitchFamily="2" charset="2"/>
              <a:buChar char="Ø"/>
            </a:pPr>
            <a:r>
              <a:rPr lang="en-US" sz="3200" dirty="0"/>
              <a:t>Promote the Benefits of E-Health Services</a:t>
            </a:r>
          </a:p>
          <a:p>
            <a:pPr marL="571500" indent="-571500">
              <a:lnSpc>
                <a:spcPct val="150000"/>
              </a:lnSpc>
              <a:buFont typeface="Wingdings" panose="05000000000000000000" pitchFamily="2" charset="2"/>
              <a:buChar char="Ø"/>
            </a:pPr>
            <a:r>
              <a:rPr lang="en-US" sz="3200" dirty="0"/>
              <a:t>Enable Remote Health Monitoring with Emergency Support</a:t>
            </a:r>
          </a:p>
          <a:p>
            <a:pPr marL="571500" indent="-571500">
              <a:lnSpc>
                <a:spcPct val="150000"/>
              </a:lnSpc>
              <a:buFont typeface="Wingdings" panose="05000000000000000000" pitchFamily="2" charset="2"/>
              <a:buChar char="Ø"/>
            </a:pPr>
            <a:r>
              <a:rPr lang="en-US" sz="3200" dirty="0"/>
              <a:t>Ensure Scalability and Reliability</a:t>
            </a:r>
          </a:p>
          <a:p>
            <a:pPr marL="571500" indent="-571500">
              <a:lnSpc>
                <a:spcPct val="150000"/>
              </a:lnSpc>
              <a:buFont typeface="Wingdings" panose="05000000000000000000" pitchFamily="2" charset="2"/>
              <a:buChar char="Ø"/>
            </a:pPr>
            <a:r>
              <a:rPr lang="en-US" sz="3200" dirty="0"/>
              <a:t>Connect Doctors and Patients Effortlessly</a:t>
            </a:r>
          </a:p>
          <a:p>
            <a:pPr marL="571500" indent="-571500">
              <a:lnSpc>
                <a:spcPct val="150000"/>
              </a:lnSpc>
              <a:buFont typeface="Wingdings" panose="05000000000000000000" pitchFamily="2" charset="2"/>
              <a:buChar char="Ø"/>
            </a:pPr>
            <a:r>
              <a:rPr lang="en-US" sz="3200" dirty="0"/>
              <a:t>Cut Down Wait Times and Improve </a:t>
            </a:r>
            <a:r>
              <a:rPr lang="en-US" sz="3200" dirty="0" smtClean="0"/>
              <a:t>Efficiency</a:t>
            </a:r>
          </a:p>
          <a:p>
            <a:pPr marL="571500" indent="-571500">
              <a:lnSpc>
                <a:spcPct val="150000"/>
              </a:lnSpc>
              <a:buFont typeface="Wingdings" panose="05000000000000000000" pitchFamily="2" charset="2"/>
              <a:buChar char="Ø"/>
            </a:pPr>
            <a:r>
              <a:rPr lang="en-US" sz="3200" dirty="0" smtClean="0"/>
              <a:t>Cost Reduction of Consultation</a:t>
            </a:r>
            <a:endParaRPr lang="en-US" sz="3200" dirty="0"/>
          </a:p>
          <a:p>
            <a:pPr marL="571500" indent="-571500">
              <a:lnSpc>
                <a:spcPct val="150000"/>
              </a:lnSpc>
              <a:buFont typeface="Wingdings" panose="05000000000000000000" pitchFamily="2" charset="2"/>
              <a:buChar char="Ø"/>
            </a:pPr>
            <a:r>
              <a:rPr lang="en-US" sz="3200" dirty="0"/>
              <a:t>Support Health at Home</a:t>
            </a:r>
          </a:p>
          <a:p>
            <a:pPr marL="571500" indent="-571500">
              <a:lnSpc>
                <a:spcPct val="150000"/>
              </a:lnSpc>
              <a:buFont typeface="Wingdings" panose="05000000000000000000" pitchFamily="2" charset="2"/>
              <a:buChar char="Ø"/>
            </a:pPr>
            <a:r>
              <a:rPr lang="en-US" sz="3200" dirty="0"/>
              <a:t>Easy to Access and Use</a:t>
            </a:r>
            <a:r>
              <a:rPr lang="en-US" sz="3200" dirty="0" smtClean="0"/>
              <a:t/>
            </a:r>
            <a:br>
              <a:rPr lang="en-US" sz="3200" dirty="0" smtClean="0"/>
            </a:br>
            <a:endParaRPr lang="en-US" sz="3200" dirty="0"/>
          </a:p>
        </p:txBody>
      </p:sp>
      <p:sp>
        <p:nvSpPr>
          <p:cNvPr id="16" name="TextBox 15"/>
          <p:cNvSpPr txBox="1"/>
          <p:nvPr/>
        </p:nvSpPr>
        <p:spPr>
          <a:xfrm>
            <a:off x="17361835" y="9661292"/>
            <a:ext cx="340158" cy="461665"/>
          </a:xfrm>
          <a:prstGeom prst="rect">
            <a:avLst/>
          </a:prstGeom>
          <a:noFill/>
        </p:spPr>
        <p:txBody>
          <a:bodyPr wrap="none" rtlCol="0">
            <a:spAutoFit/>
          </a:bodyPr>
          <a:lstStyle/>
          <a:p>
            <a:r>
              <a:rPr lang="en-US" sz="2400" b="1" dirty="0" smtClean="0"/>
              <a:t>3</a:t>
            </a:r>
            <a:endParaRPr lang="en-US" sz="2400" b="1"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grpSp>
        <p:nvGrpSpPr>
          <p:cNvPr id="2" name="Group 2"/>
          <p:cNvGrpSpPr/>
          <p:nvPr/>
        </p:nvGrpSpPr>
        <p:grpSpPr>
          <a:xfrm>
            <a:off x="-44538" y="-49670"/>
            <a:ext cx="13030466" cy="10336670"/>
            <a:chOff x="0" y="0"/>
            <a:chExt cx="3582567" cy="4481134"/>
          </a:xfrm>
        </p:grpSpPr>
        <p:sp>
          <p:nvSpPr>
            <p:cNvPr id="3" name="Freeform 3"/>
            <p:cNvSpPr/>
            <p:nvPr/>
          </p:nvSpPr>
          <p:spPr>
            <a:xfrm>
              <a:off x="0" y="0"/>
              <a:ext cx="3582567" cy="4481134"/>
            </a:xfrm>
            <a:custGeom>
              <a:avLst/>
              <a:gdLst/>
              <a:ahLst/>
              <a:cxnLst/>
              <a:rect l="l" t="t" r="r" b="b"/>
              <a:pathLst>
                <a:path w="3582567" h="4481134">
                  <a:moveTo>
                    <a:pt x="0" y="0"/>
                  </a:moveTo>
                  <a:lnTo>
                    <a:pt x="3582567" y="0"/>
                  </a:lnTo>
                  <a:lnTo>
                    <a:pt x="3582567" y="4481134"/>
                  </a:lnTo>
                  <a:lnTo>
                    <a:pt x="0" y="4481134"/>
                  </a:lnTo>
                  <a:close/>
                </a:path>
              </a:pathLst>
            </a:custGeom>
            <a:solidFill>
              <a:srgbClr val="EEECDE"/>
            </a:solidFill>
          </p:spPr>
        </p:sp>
      </p:grpSp>
      <p:sp>
        <p:nvSpPr>
          <p:cNvPr id="4" name="Freeform 4"/>
          <p:cNvSpPr/>
          <p:nvPr/>
        </p:nvSpPr>
        <p:spPr>
          <a:xfrm rot="-1500000">
            <a:off x="-1814337" y="7696194"/>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rot="-1500000">
            <a:off x="15710476" y="-1801056"/>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8" name="TextBox 8"/>
          <p:cNvSpPr txBox="1"/>
          <p:nvPr/>
        </p:nvSpPr>
        <p:spPr>
          <a:xfrm>
            <a:off x="656434" y="394875"/>
            <a:ext cx="17539011" cy="795089"/>
          </a:xfrm>
          <a:prstGeom prst="rect">
            <a:avLst/>
          </a:prstGeom>
        </p:spPr>
        <p:txBody>
          <a:bodyPr wrap="square" lIns="0" tIns="0" rIns="0" bIns="0" rtlCol="0" anchor="t">
            <a:spAutoFit/>
          </a:bodyPr>
          <a:lstStyle/>
          <a:p>
            <a:pPr algn="l">
              <a:lnSpc>
                <a:spcPts val="6160"/>
              </a:lnSpc>
            </a:pPr>
            <a:r>
              <a:rPr lang="en-US" sz="5600" b="1" spc="84" dirty="0" smtClean="0">
                <a:solidFill>
                  <a:srgbClr val="3B6A7E"/>
                </a:solidFill>
                <a:latin typeface="Montserrat Heavy"/>
                <a:ea typeface="Montserrat Heavy"/>
                <a:cs typeface="Montserrat Heavy"/>
                <a:sym typeface="Montserrat Heavy"/>
              </a:rPr>
              <a:t>BENEFIT OF VIRTUAL HEALTH CARE SYSTEM</a:t>
            </a:r>
            <a:endParaRPr lang="en-US" sz="5600" b="1" spc="84" dirty="0">
              <a:solidFill>
                <a:srgbClr val="3B6A7E"/>
              </a:solidFill>
              <a:latin typeface="Montserrat Heavy"/>
              <a:ea typeface="Montserrat Heavy"/>
              <a:cs typeface="Montserrat Heavy"/>
              <a:sym typeface="Montserrat Heavy"/>
            </a:endParaRPr>
          </a:p>
        </p:txBody>
      </p:sp>
      <p:sp>
        <p:nvSpPr>
          <p:cNvPr id="11" name="Shape 2"/>
          <p:cNvSpPr/>
          <p:nvPr/>
        </p:nvSpPr>
        <p:spPr>
          <a:xfrm>
            <a:off x="1219329" y="2522848"/>
            <a:ext cx="388739" cy="388739"/>
          </a:xfrm>
          <a:prstGeom prst="roundRect">
            <a:avLst>
              <a:gd name="adj" fmla="val 25722"/>
            </a:avLst>
          </a:prstGeom>
          <a:solidFill>
            <a:srgbClr val="182567"/>
          </a:solidFill>
          <a:ln w="7620">
            <a:solidFill>
              <a:srgbClr val="313E80"/>
            </a:solidFill>
            <a:prstDash val="solid"/>
          </a:ln>
        </p:spPr>
      </p:sp>
      <p:sp>
        <p:nvSpPr>
          <p:cNvPr id="12" name="Text 3"/>
          <p:cNvSpPr/>
          <p:nvPr/>
        </p:nvSpPr>
        <p:spPr>
          <a:xfrm>
            <a:off x="1787679" y="2516796"/>
            <a:ext cx="2777490" cy="347186"/>
          </a:xfrm>
          <a:prstGeom prst="rect">
            <a:avLst/>
          </a:prstGeom>
          <a:noFill/>
          <a:ln/>
        </p:spPr>
        <p:txBody>
          <a:bodyPr wrap="none" rtlCol="0" anchor="t"/>
          <a:lstStyle/>
          <a:p>
            <a:pPr marL="0" indent="0">
              <a:lnSpc>
                <a:spcPts val="2734"/>
              </a:lnSpc>
              <a:buNone/>
            </a:pPr>
            <a:r>
              <a:rPr lang="en-US" sz="2800" kern="0" spc="-66" dirty="0">
                <a:latin typeface="Roboto" pitchFamily="34" charset="0"/>
                <a:ea typeface="Roboto" pitchFamily="34" charset="-122"/>
                <a:cs typeface="Roboto" pitchFamily="34" charset="-120"/>
              </a:rPr>
              <a:t>Convenience</a:t>
            </a:r>
            <a:endParaRPr lang="en-US" sz="2800" dirty="0"/>
          </a:p>
        </p:txBody>
      </p:sp>
      <p:sp>
        <p:nvSpPr>
          <p:cNvPr id="13" name="Text 4"/>
          <p:cNvSpPr/>
          <p:nvPr/>
        </p:nvSpPr>
        <p:spPr>
          <a:xfrm>
            <a:off x="1760042" y="2929010"/>
            <a:ext cx="4555212" cy="1066205"/>
          </a:xfrm>
          <a:prstGeom prst="rect">
            <a:avLst/>
          </a:prstGeom>
          <a:noFill/>
          <a:ln/>
        </p:spPr>
        <p:txBody>
          <a:bodyPr wrap="square" rtlCol="0" anchor="t"/>
          <a:lstStyle/>
          <a:p>
            <a:pPr marL="0" indent="0">
              <a:lnSpc>
                <a:spcPts val="2799"/>
              </a:lnSpc>
              <a:buNone/>
            </a:pPr>
            <a:r>
              <a:rPr lang="en-US" sz="2000" kern="0" spc="-35" dirty="0">
                <a:latin typeface="Roboto" pitchFamily="34" charset="0"/>
                <a:ea typeface="Roboto" pitchFamily="34" charset="-122"/>
                <a:cs typeface="Roboto" pitchFamily="34" charset="-120"/>
              </a:rPr>
              <a:t>Access medical advice and services from the comfort of your home, saving time and travel expenses.</a:t>
            </a:r>
            <a:endParaRPr lang="en-US" sz="2000" dirty="0"/>
          </a:p>
        </p:txBody>
      </p:sp>
      <p:sp>
        <p:nvSpPr>
          <p:cNvPr id="14" name="Shape 5"/>
          <p:cNvSpPr/>
          <p:nvPr/>
        </p:nvSpPr>
        <p:spPr>
          <a:xfrm>
            <a:off x="7281433" y="2471800"/>
            <a:ext cx="388739" cy="388739"/>
          </a:xfrm>
          <a:prstGeom prst="roundRect">
            <a:avLst>
              <a:gd name="adj" fmla="val 25722"/>
            </a:avLst>
          </a:prstGeom>
          <a:solidFill>
            <a:srgbClr val="182567"/>
          </a:solidFill>
          <a:ln w="7620">
            <a:solidFill>
              <a:srgbClr val="313E80"/>
            </a:solidFill>
            <a:prstDash val="solid"/>
          </a:ln>
        </p:spPr>
      </p:sp>
      <p:sp>
        <p:nvSpPr>
          <p:cNvPr id="15" name="Text 6"/>
          <p:cNvSpPr/>
          <p:nvPr/>
        </p:nvSpPr>
        <p:spPr>
          <a:xfrm>
            <a:off x="7815024" y="2490250"/>
            <a:ext cx="2777490" cy="347186"/>
          </a:xfrm>
          <a:prstGeom prst="rect">
            <a:avLst/>
          </a:prstGeom>
          <a:noFill/>
          <a:ln/>
        </p:spPr>
        <p:txBody>
          <a:bodyPr wrap="none" rtlCol="0" anchor="t"/>
          <a:lstStyle/>
          <a:p>
            <a:pPr marL="0" indent="0">
              <a:lnSpc>
                <a:spcPts val="2734"/>
              </a:lnSpc>
              <a:buNone/>
            </a:pPr>
            <a:r>
              <a:rPr lang="en-US" sz="2800" kern="0" spc="-66" dirty="0">
                <a:latin typeface="Roboto" pitchFamily="34" charset="0"/>
                <a:ea typeface="Roboto" pitchFamily="34" charset="-122"/>
                <a:cs typeface="Roboto" pitchFamily="34" charset="-120"/>
              </a:rPr>
              <a:t>Accessibility</a:t>
            </a:r>
            <a:endParaRPr lang="en-US" sz="2800" dirty="0"/>
          </a:p>
        </p:txBody>
      </p:sp>
      <p:sp>
        <p:nvSpPr>
          <p:cNvPr id="16" name="Text 7"/>
          <p:cNvSpPr/>
          <p:nvPr/>
        </p:nvSpPr>
        <p:spPr>
          <a:xfrm>
            <a:off x="7790442" y="2911587"/>
            <a:ext cx="4555212" cy="1066205"/>
          </a:xfrm>
          <a:prstGeom prst="rect">
            <a:avLst/>
          </a:prstGeom>
          <a:noFill/>
          <a:ln/>
        </p:spPr>
        <p:txBody>
          <a:bodyPr wrap="square" rtlCol="0" anchor="t"/>
          <a:lstStyle/>
          <a:p>
            <a:pPr marL="0" indent="0">
              <a:lnSpc>
                <a:spcPts val="2799"/>
              </a:lnSpc>
              <a:buNone/>
            </a:pPr>
            <a:r>
              <a:rPr lang="en-US" sz="2000" kern="0" spc="-35" dirty="0">
                <a:latin typeface="Roboto" pitchFamily="34" charset="0"/>
                <a:ea typeface="Roboto" pitchFamily="34" charset="-122"/>
                <a:cs typeface="Roboto" pitchFamily="34" charset="-120"/>
              </a:rPr>
              <a:t>Connect primarily with healthcare professionals and specialists regardless of geographic location or physical mobility.</a:t>
            </a:r>
            <a:endParaRPr lang="en-US" sz="2000" dirty="0"/>
          </a:p>
        </p:txBody>
      </p:sp>
      <p:sp>
        <p:nvSpPr>
          <p:cNvPr id="17" name="Shape 8"/>
          <p:cNvSpPr/>
          <p:nvPr/>
        </p:nvSpPr>
        <p:spPr>
          <a:xfrm>
            <a:off x="1219329" y="4492394"/>
            <a:ext cx="388739" cy="388739"/>
          </a:xfrm>
          <a:prstGeom prst="roundRect">
            <a:avLst>
              <a:gd name="adj" fmla="val 25722"/>
            </a:avLst>
          </a:prstGeom>
          <a:solidFill>
            <a:srgbClr val="182567"/>
          </a:solidFill>
          <a:ln w="7620">
            <a:solidFill>
              <a:srgbClr val="313E80"/>
            </a:solidFill>
            <a:prstDash val="solid"/>
          </a:ln>
        </p:spPr>
      </p:sp>
      <p:sp>
        <p:nvSpPr>
          <p:cNvPr id="18" name="Text 9"/>
          <p:cNvSpPr/>
          <p:nvPr/>
        </p:nvSpPr>
        <p:spPr>
          <a:xfrm>
            <a:off x="1801784" y="4538000"/>
            <a:ext cx="2777490" cy="347186"/>
          </a:xfrm>
          <a:prstGeom prst="rect">
            <a:avLst/>
          </a:prstGeom>
          <a:noFill/>
          <a:ln/>
        </p:spPr>
        <p:txBody>
          <a:bodyPr wrap="none" rtlCol="0" anchor="t"/>
          <a:lstStyle/>
          <a:p>
            <a:pPr marL="0" indent="0">
              <a:lnSpc>
                <a:spcPts val="2734"/>
              </a:lnSpc>
              <a:buNone/>
            </a:pPr>
            <a:r>
              <a:rPr lang="en-US" sz="2800" kern="0" spc="-66" dirty="0">
                <a:latin typeface="Roboto" pitchFamily="34" charset="0"/>
                <a:ea typeface="Roboto" pitchFamily="34" charset="-122"/>
                <a:cs typeface="Roboto" pitchFamily="34" charset="-120"/>
              </a:rPr>
              <a:t>Efficiency</a:t>
            </a:r>
            <a:endParaRPr lang="en-US" sz="2800" dirty="0"/>
          </a:p>
        </p:txBody>
      </p:sp>
      <p:sp>
        <p:nvSpPr>
          <p:cNvPr id="19" name="Text 10"/>
          <p:cNvSpPr/>
          <p:nvPr/>
        </p:nvSpPr>
        <p:spPr>
          <a:xfrm>
            <a:off x="1738635" y="4929951"/>
            <a:ext cx="4555212" cy="1066205"/>
          </a:xfrm>
          <a:prstGeom prst="rect">
            <a:avLst/>
          </a:prstGeom>
          <a:noFill/>
          <a:ln/>
        </p:spPr>
        <p:txBody>
          <a:bodyPr wrap="square" rtlCol="0" anchor="t"/>
          <a:lstStyle/>
          <a:p>
            <a:pPr marL="0" indent="0">
              <a:lnSpc>
                <a:spcPts val="2799"/>
              </a:lnSpc>
              <a:buNone/>
            </a:pPr>
            <a:r>
              <a:rPr lang="en-US" sz="2000" kern="0" spc="-35" dirty="0">
                <a:latin typeface="Roboto" pitchFamily="34" charset="0"/>
                <a:ea typeface="Roboto" pitchFamily="34" charset="-122"/>
                <a:cs typeface="Roboto" pitchFamily="34" charset="-120"/>
              </a:rPr>
              <a:t>Streamline the appointment process, reduce waiting times, and access medical records and test results online.</a:t>
            </a:r>
            <a:endParaRPr lang="en-US" sz="2000" dirty="0"/>
          </a:p>
        </p:txBody>
      </p:sp>
      <p:sp>
        <p:nvSpPr>
          <p:cNvPr id="20" name="Shape 11"/>
          <p:cNvSpPr/>
          <p:nvPr/>
        </p:nvSpPr>
        <p:spPr>
          <a:xfrm>
            <a:off x="7277225" y="4541212"/>
            <a:ext cx="388739" cy="388739"/>
          </a:xfrm>
          <a:prstGeom prst="roundRect">
            <a:avLst>
              <a:gd name="adj" fmla="val 25722"/>
            </a:avLst>
          </a:prstGeom>
          <a:solidFill>
            <a:srgbClr val="182567"/>
          </a:solidFill>
          <a:ln w="7620">
            <a:solidFill>
              <a:srgbClr val="313E80"/>
            </a:solidFill>
            <a:prstDash val="solid"/>
          </a:ln>
        </p:spPr>
      </p:sp>
      <p:sp>
        <p:nvSpPr>
          <p:cNvPr id="21" name="Text 12"/>
          <p:cNvSpPr/>
          <p:nvPr/>
        </p:nvSpPr>
        <p:spPr>
          <a:xfrm>
            <a:off x="7811528" y="4582765"/>
            <a:ext cx="2777490" cy="347186"/>
          </a:xfrm>
          <a:prstGeom prst="rect">
            <a:avLst/>
          </a:prstGeom>
          <a:noFill/>
          <a:ln/>
        </p:spPr>
        <p:txBody>
          <a:bodyPr wrap="none" rtlCol="0" anchor="t"/>
          <a:lstStyle/>
          <a:p>
            <a:pPr marL="0" indent="0">
              <a:lnSpc>
                <a:spcPts val="2734"/>
              </a:lnSpc>
              <a:buNone/>
            </a:pPr>
            <a:r>
              <a:rPr lang="en-US" sz="2800" kern="0" spc="-66" dirty="0">
                <a:latin typeface="Roboto" pitchFamily="34" charset="0"/>
                <a:ea typeface="Roboto" pitchFamily="34" charset="-122"/>
                <a:cs typeface="Roboto" pitchFamily="34" charset="-120"/>
              </a:rPr>
              <a:t>Continuity of Care</a:t>
            </a:r>
            <a:endParaRPr lang="en-US" sz="2800" dirty="0"/>
          </a:p>
        </p:txBody>
      </p:sp>
      <p:sp>
        <p:nvSpPr>
          <p:cNvPr id="22" name="Text 13"/>
          <p:cNvSpPr/>
          <p:nvPr/>
        </p:nvSpPr>
        <p:spPr>
          <a:xfrm>
            <a:off x="7858706" y="5034958"/>
            <a:ext cx="5171759" cy="1066205"/>
          </a:xfrm>
          <a:prstGeom prst="rect">
            <a:avLst/>
          </a:prstGeom>
          <a:noFill/>
          <a:ln/>
        </p:spPr>
        <p:txBody>
          <a:bodyPr wrap="square" rtlCol="0" anchor="t"/>
          <a:lstStyle/>
          <a:p>
            <a:pPr marL="0" indent="0">
              <a:lnSpc>
                <a:spcPts val="2799"/>
              </a:lnSpc>
              <a:buNone/>
            </a:pPr>
            <a:r>
              <a:rPr lang="en-US" sz="2000" kern="0" spc="-35" dirty="0">
                <a:latin typeface="Roboto" pitchFamily="34" charset="0"/>
                <a:ea typeface="Roboto" pitchFamily="34" charset="-122"/>
                <a:cs typeface="Roboto" pitchFamily="34" charset="-120"/>
              </a:rPr>
              <a:t>Ensure seamless communication between healthcare providers, improving coordination and holistic patient care.</a:t>
            </a:r>
            <a:endParaRPr lang="en-US" sz="2000" dirty="0"/>
          </a:p>
        </p:txBody>
      </p:sp>
      <p:sp>
        <p:nvSpPr>
          <p:cNvPr id="23" name="Freeform 2"/>
          <p:cNvSpPr/>
          <p:nvPr/>
        </p:nvSpPr>
        <p:spPr>
          <a:xfrm>
            <a:off x="13224182" y="2172962"/>
            <a:ext cx="4682225" cy="6790199"/>
          </a:xfrm>
          <a:custGeom>
            <a:avLst/>
            <a:gdLst/>
            <a:ahLst/>
            <a:cxnLst/>
            <a:rect l="l" t="t" r="r" b="b"/>
            <a:pathLst>
              <a:path w="8766689" h="6790199">
                <a:moveTo>
                  <a:pt x="0" y="0"/>
                </a:moveTo>
                <a:lnTo>
                  <a:pt x="8766689" y="0"/>
                </a:lnTo>
                <a:lnTo>
                  <a:pt x="8766689" y="6790199"/>
                </a:lnTo>
                <a:lnTo>
                  <a:pt x="0" y="679019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4" name="Text 3"/>
          <p:cNvSpPr/>
          <p:nvPr/>
        </p:nvSpPr>
        <p:spPr>
          <a:xfrm>
            <a:off x="1738635" y="6430376"/>
            <a:ext cx="2777490" cy="347186"/>
          </a:xfrm>
          <a:prstGeom prst="rect">
            <a:avLst/>
          </a:prstGeom>
          <a:noFill/>
          <a:ln/>
        </p:spPr>
        <p:txBody>
          <a:bodyPr wrap="none" rtlCol="0" anchor="t"/>
          <a:lstStyle/>
          <a:p>
            <a:pPr marL="0" indent="0">
              <a:lnSpc>
                <a:spcPts val="2734"/>
              </a:lnSpc>
              <a:buNone/>
            </a:pPr>
            <a:r>
              <a:rPr lang="en-US" sz="2800" kern="0" spc="-66" dirty="0">
                <a:latin typeface="Roboto" pitchFamily="34" charset="0"/>
                <a:ea typeface="Roboto" pitchFamily="34" charset="-122"/>
                <a:cs typeface="Roboto" pitchFamily="34" charset="-120"/>
              </a:rPr>
              <a:t>Emergency Services</a:t>
            </a:r>
            <a:endParaRPr lang="en-US" sz="2800" dirty="0"/>
          </a:p>
        </p:txBody>
      </p:sp>
      <p:sp>
        <p:nvSpPr>
          <p:cNvPr id="28" name="Text 6"/>
          <p:cNvSpPr/>
          <p:nvPr/>
        </p:nvSpPr>
        <p:spPr>
          <a:xfrm>
            <a:off x="7894154" y="6461947"/>
            <a:ext cx="2777490" cy="347186"/>
          </a:xfrm>
          <a:prstGeom prst="rect">
            <a:avLst/>
          </a:prstGeom>
          <a:noFill/>
          <a:ln/>
        </p:spPr>
        <p:txBody>
          <a:bodyPr wrap="none" rtlCol="0" anchor="t"/>
          <a:lstStyle/>
          <a:p>
            <a:pPr marL="0" indent="0">
              <a:lnSpc>
                <a:spcPts val="2734"/>
              </a:lnSpc>
              <a:buNone/>
            </a:pPr>
            <a:r>
              <a:rPr lang="en-US" sz="2800" kern="0" spc="-66" dirty="0">
                <a:latin typeface="Roboto" pitchFamily="34" charset="0"/>
                <a:ea typeface="Roboto" pitchFamily="34" charset="-122"/>
                <a:cs typeface="Roboto" pitchFamily="34" charset="-120"/>
              </a:rPr>
              <a:t>Cost Effectiveness</a:t>
            </a:r>
            <a:endParaRPr lang="en-US" sz="2800" dirty="0"/>
          </a:p>
        </p:txBody>
      </p:sp>
      <p:sp>
        <p:nvSpPr>
          <p:cNvPr id="30" name="Shape 8"/>
          <p:cNvSpPr/>
          <p:nvPr/>
        </p:nvSpPr>
        <p:spPr>
          <a:xfrm>
            <a:off x="1219328" y="6421224"/>
            <a:ext cx="388739" cy="388739"/>
          </a:xfrm>
          <a:prstGeom prst="roundRect">
            <a:avLst>
              <a:gd name="adj" fmla="val 25722"/>
            </a:avLst>
          </a:prstGeom>
          <a:solidFill>
            <a:srgbClr val="182567"/>
          </a:solidFill>
          <a:ln w="7620">
            <a:solidFill>
              <a:srgbClr val="313E80"/>
            </a:solidFill>
            <a:prstDash val="solid"/>
          </a:ln>
        </p:spPr>
      </p:sp>
      <p:sp>
        <p:nvSpPr>
          <p:cNvPr id="31" name="Shape 11"/>
          <p:cNvSpPr/>
          <p:nvPr/>
        </p:nvSpPr>
        <p:spPr>
          <a:xfrm>
            <a:off x="1248722" y="7910920"/>
            <a:ext cx="388739" cy="388739"/>
          </a:xfrm>
          <a:prstGeom prst="roundRect">
            <a:avLst>
              <a:gd name="adj" fmla="val 25722"/>
            </a:avLst>
          </a:prstGeom>
          <a:solidFill>
            <a:srgbClr val="182567"/>
          </a:solidFill>
          <a:ln w="7620">
            <a:solidFill>
              <a:srgbClr val="313E80"/>
            </a:solidFill>
            <a:prstDash val="solid"/>
          </a:ln>
        </p:spPr>
      </p:sp>
      <p:sp>
        <p:nvSpPr>
          <p:cNvPr id="32" name="Shape 11"/>
          <p:cNvSpPr/>
          <p:nvPr/>
        </p:nvSpPr>
        <p:spPr>
          <a:xfrm>
            <a:off x="7399515" y="6461947"/>
            <a:ext cx="388739" cy="388739"/>
          </a:xfrm>
          <a:prstGeom prst="roundRect">
            <a:avLst>
              <a:gd name="adj" fmla="val 25722"/>
            </a:avLst>
          </a:prstGeom>
          <a:solidFill>
            <a:srgbClr val="182567"/>
          </a:solidFill>
          <a:ln w="7620">
            <a:solidFill>
              <a:srgbClr val="313E80"/>
            </a:solidFill>
            <a:prstDash val="solid"/>
          </a:ln>
        </p:spPr>
      </p:sp>
      <p:sp>
        <p:nvSpPr>
          <p:cNvPr id="9" name="Rectangle 8"/>
          <p:cNvSpPr/>
          <p:nvPr/>
        </p:nvSpPr>
        <p:spPr>
          <a:xfrm>
            <a:off x="1712886" y="6850686"/>
            <a:ext cx="4390946" cy="420756"/>
          </a:xfrm>
          <a:prstGeom prst="rect">
            <a:avLst/>
          </a:prstGeom>
        </p:spPr>
        <p:txBody>
          <a:bodyPr wrap="none">
            <a:spAutoFit/>
          </a:bodyPr>
          <a:lstStyle/>
          <a:p>
            <a:pPr>
              <a:lnSpc>
                <a:spcPts val="2799"/>
              </a:lnSpc>
            </a:pPr>
            <a:r>
              <a:rPr lang="en-US" kern="0" spc="-35" dirty="0">
                <a:latin typeface="Roboto" pitchFamily="34" charset="0"/>
                <a:ea typeface="Roboto" pitchFamily="34" charset="-122"/>
                <a:cs typeface="Roboto" pitchFamily="34" charset="-120"/>
              </a:rPr>
              <a:t>User can get 24 hours emergency services</a:t>
            </a:r>
            <a:endParaRPr lang="en-US" dirty="0"/>
          </a:p>
        </p:txBody>
      </p:sp>
      <p:sp>
        <p:nvSpPr>
          <p:cNvPr id="34" name="Rectangle 33"/>
          <p:cNvSpPr/>
          <p:nvPr/>
        </p:nvSpPr>
        <p:spPr>
          <a:xfrm>
            <a:off x="7955565" y="6931915"/>
            <a:ext cx="5171759" cy="810478"/>
          </a:xfrm>
          <a:prstGeom prst="rect">
            <a:avLst/>
          </a:prstGeom>
        </p:spPr>
        <p:txBody>
          <a:bodyPr wrap="square">
            <a:spAutoFit/>
          </a:bodyPr>
          <a:lstStyle/>
          <a:p>
            <a:pPr>
              <a:lnSpc>
                <a:spcPts val="2799"/>
              </a:lnSpc>
            </a:pPr>
            <a:r>
              <a:rPr lang="en-US" kern="0" spc="-35" dirty="0">
                <a:latin typeface="Roboto" pitchFamily="34" charset="0"/>
                <a:ea typeface="Roboto" pitchFamily="34" charset="-122"/>
                <a:cs typeface="Roboto" pitchFamily="34" charset="-120"/>
              </a:rPr>
              <a:t>Save on transportation expenses and eliminate unnecessary hospital visits.</a:t>
            </a:r>
            <a:endParaRPr lang="en-US" dirty="0"/>
          </a:p>
        </p:txBody>
      </p:sp>
      <p:sp>
        <p:nvSpPr>
          <p:cNvPr id="35" name="Rectangle 34"/>
          <p:cNvSpPr/>
          <p:nvPr/>
        </p:nvSpPr>
        <p:spPr>
          <a:xfrm>
            <a:off x="1870092" y="7866902"/>
            <a:ext cx="1887824" cy="444032"/>
          </a:xfrm>
          <a:prstGeom prst="rect">
            <a:avLst/>
          </a:prstGeom>
        </p:spPr>
        <p:txBody>
          <a:bodyPr wrap="none">
            <a:spAutoFit/>
          </a:bodyPr>
          <a:lstStyle/>
          <a:p>
            <a:pPr>
              <a:lnSpc>
                <a:spcPts val="2734"/>
              </a:lnSpc>
            </a:pPr>
            <a:r>
              <a:rPr lang="en-US" sz="2800" kern="0" spc="-66" dirty="0">
                <a:latin typeface="Roboto" pitchFamily="34" charset="0"/>
                <a:ea typeface="Roboto" pitchFamily="34" charset="-122"/>
                <a:cs typeface="Roboto" pitchFamily="34" charset="-120"/>
              </a:rPr>
              <a:t>Awareness</a:t>
            </a:r>
            <a:endParaRPr lang="en-US" sz="2800" dirty="0"/>
          </a:p>
        </p:txBody>
      </p:sp>
      <p:sp>
        <p:nvSpPr>
          <p:cNvPr id="36" name="Rectangle 35"/>
          <p:cNvSpPr/>
          <p:nvPr/>
        </p:nvSpPr>
        <p:spPr>
          <a:xfrm>
            <a:off x="1787679" y="8191982"/>
            <a:ext cx="9144000" cy="810478"/>
          </a:xfrm>
          <a:prstGeom prst="rect">
            <a:avLst/>
          </a:prstGeom>
        </p:spPr>
        <p:txBody>
          <a:bodyPr>
            <a:spAutoFit/>
          </a:bodyPr>
          <a:lstStyle/>
          <a:p>
            <a:pPr>
              <a:lnSpc>
                <a:spcPts val="2799"/>
              </a:lnSpc>
            </a:pPr>
            <a:r>
              <a:rPr lang="en-US" kern="0" spc="-35" dirty="0">
                <a:latin typeface="Roboto" pitchFamily="34" charset="0"/>
                <a:ea typeface="Roboto" pitchFamily="34" charset="-122"/>
                <a:cs typeface="Roboto" pitchFamily="34" charset="-120"/>
              </a:rPr>
              <a:t>By visiting timeline of </a:t>
            </a:r>
            <a:r>
              <a:rPr lang="en-US" kern="0" spc="-35" dirty="0" smtClean="0">
                <a:latin typeface="Roboto" pitchFamily="34" charset="0"/>
                <a:ea typeface="Roboto" pitchFamily="34" charset="-122"/>
                <a:cs typeface="Roboto" pitchFamily="34" charset="-120"/>
              </a:rPr>
              <a:t>the site user </a:t>
            </a:r>
            <a:r>
              <a:rPr lang="en-US" kern="0" spc="-35" dirty="0">
                <a:latin typeface="Roboto" pitchFamily="34" charset="0"/>
                <a:ea typeface="Roboto" pitchFamily="34" charset="-122"/>
                <a:cs typeface="Roboto" pitchFamily="34" charset="-120"/>
              </a:rPr>
              <a:t>can know about new disease, prevention and update news of </a:t>
            </a:r>
            <a:r>
              <a:rPr lang="en-US" kern="0" spc="-35" dirty="0" err="1" smtClean="0">
                <a:latin typeface="Roboto" pitchFamily="34" charset="0"/>
                <a:ea typeface="Roboto" pitchFamily="34" charset="-122"/>
                <a:cs typeface="Roboto" pitchFamily="34" charset="-120"/>
              </a:rPr>
              <a:t>thieir</a:t>
            </a:r>
            <a:r>
              <a:rPr lang="en-US" kern="0" spc="-35" dirty="0" smtClean="0">
                <a:latin typeface="Roboto" pitchFamily="34" charset="0"/>
                <a:ea typeface="Roboto" pitchFamily="34" charset="-122"/>
                <a:cs typeface="Roboto" pitchFamily="34" charset="-120"/>
              </a:rPr>
              <a:t> health.</a:t>
            </a:r>
            <a:endParaRPr lang="en-US" dirty="0"/>
          </a:p>
        </p:txBody>
      </p:sp>
      <p:sp>
        <p:nvSpPr>
          <p:cNvPr id="37" name="TextBox 36"/>
          <p:cNvSpPr txBox="1"/>
          <p:nvPr/>
        </p:nvSpPr>
        <p:spPr>
          <a:xfrm>
            <a:off x="16840200" y="9661292"/>
            <a:ext cx="340158" cy="461665"/>
          </a:xfrm>
          <a:prstGeom prst="rect">
            <a:avLst/>
          </a:prstGeom>
          <a:noFill/>
        </p:spPr>
        <p:txBody>
          <a:bodyPr wrap="none" rtlCol="0">
            <a:spAutoFit/>
          </a:bodyPr>
          <a:lstStyle/>
          <a:p>
            <a:r>
              <a:rPr lang="en-US" sz="2400" b="1" dirty="0" smtClean="0"/>
              <a:t>4</a:t>
            </a:r>
            <a:endParaRPr lang="en-US" sz="2400" b="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sp>
        <p:nvSpPr>
          <p:cNvPr id="3" name="TextBox 8"/>
          <p:cNvSpPr txBox="1"/>
          <p:nvPr/>
        </p:nvSpPr>
        <p:spPr>
          <a:xfrm>
            <a:off x="1371600" y="723900"/>
            <a:ext cx="17539011" cy="1590179"/>
          </a:xfrm>
          <a:prstGeom prst="rect">
            <a:avLst/>
          </a:prstGeom>
        </p:spPr>
        <p:txBody>
          <a:bodyPr wrap="square" lIns="0" tIns="0" rIns="0" bIns="0" rtlCol="0" anchor="t">
            <a:spAutoFit/>
          </a:bodyPr>
          <a:lstStyle/>
          <a:p>
            <a:pPr algn="l">
              <a:lnSpc>
                <a:spcPts val="6160"/>
              </a:lnSpc>
            </a:pPr>
            <a:r>
              <a:rPr lang="en-US" sz="5600" b="1" spc="84" dirty="0" smtClean="0">
                <a:solidFill>
                  <a:srgbClr val="3B6A7E"/>
                </a:solidFill>
                <a:latin typeface="Montserrat Heavy"/>
                <a:ea typeface="Montserrat Heavy"/>
                <a:cs typeface="Montserrat Heavy"/>
                <a:sym typeface="Montserrat Heavy"/>
              </a:rPr>
              <a:t>HOW TO ACCESS VIRTUAL HEALTH SERVICES ?</a:t>
            </a:r>
            <a:endParaRPr lang="en-US" sz="5600" b="1" spc="84" dirty="0">
              <a:solidFill>
                <a:srgbClr val="3B6A7E"/>
              </a:solidFill>
              <a:latin typeface="Montserrat Heavy"/>
              <a:ea typeface="Montserrat Heavy"/>
              <a:cs typeface="Montserrat Heavy"/>
              <a:sym typeface="Montserrat Heavy"/>
            </a:endParaRPr>
          </a:p>
        </p:txBody>
      </p:sp>
      <p:pic>
        <p:nvPicPr>
          <p:cNvPr id="4" name="Image 1" descr="preencoded.png"/>
          <p:cNvPicPr>
            <a:picLocks noChangeAspect="1"/>
          </p:cNvPicPr>
          <p:nvPr/>
        </p:nvPicPr>
        <p:blipFill>
          <a:blip r:embed="rId2"/>
          <a:stretch>
            <a:fillRect/>
          </a:stretch>
        </p:blipFill>
        <p:spPr>
          <a:xfrm>
            <a:off x="2209483" y="3212941"/>
            <a:ext cx="3518059" cy="888682"/>
          </a:xfrm>
          <a:prstGeom prst="rect">
            <a:avLst/>
          </a:prstGeom>
        </p:spPr>
      </p:pic>
      <p:pic>
        <p:nvPicPr>
          <p:cNvPr id="5" name="Image 2" descr="preencoded.png"/>
          <p:cNvPicPr>
            <a:picLocks noChangeAspect="1"/>
          </p:cNvPicPr>
          <p:nvPr/>
        </p:nvPicPr>
        <p:blipFill>
          <a:blip r:embed="rId3"/>
          <a:stretch>
            <a:fillRect/>
          </a:stretch>
        </p:blipFill>
        <p:spPr>
          <a:xfrm>
            <a:off x="7086600" y="3212941"/>
            <a:ext cx="3670142" cy="888682"/>
          </a:xfrm>
          <a:prstGeom prst="rect">
            <a:avLst/>
          </a:prstGeom>
        </p:spPr>
      </p:pic>
      <p:pic>
        <p:nvPicPr>
          <p:cNvPr id="6" name="Image 3" descr="preencoded.png"/>
          <p:cNvPicPr>
            <a:picLocks noChangeAspect="1"/>
          </p:cNvPicPr>
          <p:nvPr/>
        </p:nvPicPr>
        <p:blipFill>
          <a:blip r:embed="rId4"/>
          <a:stretch>
            <a:fillRect/>
          </a:stretch>
        </p:blipFill>
        <p:spPr>
          <a:xfrm>
            <a:off x="12115800" y="3212941"/>
            <a:ext cx="3518178" cy="888682"/>
          </a:xfrm>
          <a:prstGeom prst="rect">
            <a:avLst/>
          </a:prstGeom>
        </p:spPr>
      </p:pic>
      <p:sp>
        <p:nvSpPr>
          <p:cNvPr id="7" name="Text 2"/>
          <p:cNvSpPr/>
          <p:nvPr/>
        </p:nvSpPr>
        <p:spPr>
          <a:xfrm>
            <a:off x="2097907" y="4342404"/>
            <a:ext cx="2777490" cy="347186"/>
          </a:xfrm>
          <a:prstGeom prst="rect">
            <a:avLst/>
          </a:prstGeom>
          <a:noFill/>
          <a:ln/>
        </p:spPr>
        <p:txBody>
          <a:bodyPr wrap="none" rtlCol="0" anchor="t"/>
          <a:lstStyle/>
          <a:p>
            <a:pPr marL="0" indent="0" algn="l">
              <a:lnSpc>
                <a:spcPts val="2734"/>
              </a:lnSpc>
              <a:buNone/>
            </a:pPr>
            <a:r>
              <a:rPr lang="en-US" sz="3200" kern="0" spc="-66" dirty="0">
                <a:latin typeface="Roboto" pitchFamily="34" charset="0"/>
                <a:ea typeface="Roboto" pitchFamily="34" charset="-122"/>
                <a:cs typeface="Roboto" pitchFamily="34" charset="-120"/>
              </a:rPr>
              <a:t>Create an Account</a:t>
            </a:r>
            <a:endParaRPr lang="en-US" sz="3200" dirty="0"/>
          </a:p>
        </p:txBody>
      </p:sp>
      <p:sp>
        <p:nvSpPr>
          <p:cNvPr id="8" name="Text 3"/>
          <p:cNvSpPr/>
          <p:nvPr/>
        </p:nvSpPr>
        <p:spPr>
          <a:xfrm>
            <a:off x="2190044" y="5000485"/>
            <a:ext cx="4439355" cy="1717430"/>
          </a:xfrm>
          <a:prstGeom prst="rect">
            <a:avLst/>
          </a:prstGeom>
          <a:noFill/>
          <a:ln/>
        </p:spPr>
        <p:txBody>
          <a:bodyPr wrap="square" rtlCol="0" anchor="t"/>
          <a:lstStyle/>
          <a:p>
            <a:pPr marL="0" indent="0" algn="l">
              <a:lnSpc>
                <a:spcPts val="2799"/>
              </a:lnSpc>
              <a:buNone/>
            </a:pPr>
            <a:r>
              <a:rPr lang="en-US" sz="2400" kern="0" spc="-35" dirty="0">
                <a:latin typeface="Roboto" pitchFamily="34" charset="0"/>
                <a:ea typeface="Roboto" pitchFamily="34" charset="-122"/>
                <a:cs typeface="Roboto" pitchFamily="34" charset="-120"/>
              </a:rPr>
              <a:t>Provide your details to register an account on the MT Hospital's E-Health platform</a:t>
            </a:r>
            <a:r>
              <a:rPr lang="en-US" sz="1750" kern="0" spc="-35" dirty="0">
                <a:latin typeface="Roboto" pitchFamily="34" charset="0"/>
                <a:ea typeface="Roboto" pitchFamily="34" charset="-122"/>
                <a:cs typeface="Roboto" pitchFamily="34" charset="-120"/>
              </a:rPr>
              <a:t>.</a:t>
            </a:r>
            <a:endParaRPr lang="en-US" sz="1750" dirty="0"/>
          </a:p>
        </p:txBody>
      </p:sp>
      <p:sp>
        <p:nvSpPr>
          <p:cNvPr id="9" name="Text 4"/>
          <p:cNvSpPr/>
          <p:nvPr/>
        </p:nvSpPr>
        <p:spPr>
          <a:xfrm>
            <a:off x="7142394" y="4342404"/>
            <a:ext cx="2777490" cy="347186"/>
          </a:xfrm>
          <a:prstGeom prst="rect">
            <a:avLst/>
          </a:prstGeom>
          <a:noFill/>
          <a:ln/>
        </p:spPr>
        <p:txBody>
          <a:bodyPr wrap="none" rtlCol="0" anchor="t"/>
          <a:lstStyle/>
          <a:p>
            <a:pPr marL="0" indent="0" algn="l">
              <a:lnSpc>
                <a:spcPts val="2734"/>
              </a:lnSpc>
              <a:buNone/>
            </a:pPr>
            <a:r>
              <a:rPr lang="en-US" sz="3200" kern="0" spc="-66" dirty="0">
                <a:latin typeface="Roboto" pitchFamily="34" charset="0"/>
                <a:ea typeface="Roboto" pitchFamily="34" charset="-122"/>
                <a:cs typeface="Roboto" pitchFamily="34" charset="-120"/>
              </a:rPr>
              <a:t>Select Service</a:t>
            </a:r>
            <a:endParaRPr lang="en-US" sz="3200" dirty="0"/>
          </a:p>
        </p:txBody>
      </p:sp>
      <p:sp>
        <p:nvSpPr>
          <p:cNvPr id="10" name="Text 5"/>
          <p:cNvSpPr/>
          <p:nvPr/>
        </p:nvSpPr>
        <p:spPr>
          <a:xfrm>
            <a:off x="7188404" y="4930371"/>
            <a:ext cx="4241596" cy="1876570"/>
          </a:xfrm>
          <a:prstGeom prst="rect">
            <a:avLst/>
          </a:prstGeom>
          <a:noFill/>
          <a:ln/>
        </p:spPr>
        <p:txBody>
          <a:bodyPr wrap="square" rtlCol="0" anchor="t"/>
          <a:lstStyle/>
          <a:p>
            <a:pPr marL="0" indent="0" algn="l">
              <a:lnSpc>
                <a:spcPts val="2799"/>
              </a:lnSpc>
              <a:buNone/>
            </a:pPr>
            <a:r>
              <a:rPr lang="en-US" sz="2400" kern="0" spc="-35" dirty="0">
                <a:latin typeface="Roboto" pitchFamily="34" charset="0"/>
                <a:ea typeface="Roboto" pitchFamily="34" charset="-122"/>
                <a:cs typeface="Roboto" pitchFamily="34" charset="-120"/>
              </a:rPr>
              <a:t>Choose the type of service you need, whether it's an online appointment, finding a specialist, or admission process.</a:t>
            </a:r>
            <a:endParaRPr lang="en-US" sz="2400" dirty="0"/>
          </a:p>
        </p:txBody>
      </p:sp>
      <p:sp>
        <p:nvSpPr>
          <p:cNvPr id="11" name="Text 6"/>
          <p:cNvSpPr/>
          <p:nvPr/>
        </p:nvSpPr>
        <p:spPr>
          <a:xfrm>
            <a:off x="12186882" y="4228862"/>
            <a:ext cx="2777490" cy="347186"/>
          </a:xfrm>
          <a:prstGeom prst="rect">
            <a:avLst/>
          </a:prstGeom>
          <a:noFill/>
          <a:ln/>
        </p:spPr>
        <p:txBody>
          <a:bodyPr wrap="none" rtlCol="0" anchor="t"/>
          <a:lstStyle/>
          <a:p>
            <a:pPr marL="0" indent="0" algn="l">
              <a:lnSpc>
                <a:spcPts val="2734"/>
              </a:lnSpc>
              <a:buNone/>
            </a:pPr>
            <a:r>
              <a:rPr lang="en-US" sz="3200" kern="0" spc="-66" dirty="0">
                <a:latin typeface="Roboto" pitchFamily="34" charset="0"/>
                <a:ea typeface="Roboto" pitchFamily="34" charset="-122"/>
                <a:cs typeface="Roboto" pitchFamily="34" charset="-120"/>
              </a:rPr>
              <a:t>Access </a:t>
            </a:r>
            <a:r>
              <a:rPr lang="en-US" sz="3200" kern="0" spc="-66" dirty="0" smtClean="0">
                <a:latin typeface="Roboto" pitchFamily="34" charset="0"/>
                <a:ea typeface="Roboto" pitchFamily="34" charset="-122"/>
                <a:cs typeface="Roboto" pitchFamily="34" charset="-120"/>
              </a:rPr>
              <a:t>Services</a:t>
            </a:r>
            <a:endParaRPr lang="en-US" sz="3200" dirty="0"/>
          </a:p>
        </p:txBody>
      </p:sp>
      <p:sp>
        <p:nvSpPr>
          <p:cNvPr id="12" name="Text 7"/>
          <p:cNvSpPr/>
          <p:nvPr/>
        </p:nvSpPr>
        <p:spPr>
          <a:xfrm>
            <a:off x="12186882" y="4703287"/>
            <a:ext cx="4272318" cy="1659413"/>
          </a:xfrm>
          <a:prstGeom prst="rect">
            <a:avLst/>
          </a:prstGeom>
          <a:noFill/>
          <a:ln/>
        </p:spPr>
        <p:txBody>
          <a:bodyPr wrap="square" rtlCol="0" anchor="t"/>
          <a:lstStyle/>
          <a:p>
            <a:pPr marL="0" indent="0" algn="l">
              <a:lnSpc>
                <a:spcPts val="2799"/>
              </a:lnSpc>
              <a:buNone/>
            </a:pPr>
            <a:r>
              <a:rPr lang="en-US" sz="2400" kern="0" spc="-35" dirty="0">
                <a:latin typeface="Roboto" pitchFamily="34" charset="0"/>
                <a:ea typeface="Roboto" pitchFamily="34" charset="-122"/>
                <a:cs typeface="Roboto" pitchFamily="34" charset="-120"/>
              </a:rPr>
              <a:t>Once registered, log in to access the E-Health services and start benefitting from the offerings.</a:t>
            </a:r>
            <a:endParaRPr lang="en-US" sz="2400" dirty="0"/>
          </a:p>
        </p:txBody>
      </p:sp>
      <p:sp>
        <p:nvSpPr>
          <p:cNvPr id="19" name="TextBox 18"/>
          <p:cNvSpPr txBox="1"/>
          <p:nvPr/>
        </p:nvSpPr>
        <p:spPr>
          <a:xfrm>
            <a:off x="16840200" y="9334500"/>
            <a:ext cx="340158" cy="461665"/>
          </a:xfrm>
          <a:prstGeom prst="rect">
            <a:avLst/>
          </a:prstGeom>
          <a:noFill/>
        </p:spPr>
        <p:txBody>
          <a:bodyPr wrap="none" rtlCol="0">
            <a:spAutoFit/>
          </a:bodyPr>
          <a:lstStyle/>
          <a:p>
            <a:r>
              <a:rPr lang="en-US" sz="2400" b="1" dirty="0" smtClean="0"/>
              <a:t>5</a:t>
            </a:r>
            <a:endParaRPr lang="en-US" sz="2400" b="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grpSp>
        <p:nvGrpSpPr>
          <p:cNvPr id="8" name="Group 3"/>
          <p:cNvGrpSpPr/>
          <p:nvPr/>
        </p:nvGrpSpPr>
        <p:grpSpPr>
          <a:xfrm>
            <a:off x="0" y="0"/>
            <a:ext cx="11706772" cy="10336670"/>
            <a:chOff x="0" y="0"/>
            <a:chExt cx="3582567" cy="4481134"/>
          </a:xfrm>
        </p:grpSpPr>
        <p:sp>
          <p:nvSpPr>
            <p:cNvPr id="9" name="Freeform 4"/>
            <p:cNvSpPr/>
            <p:nvPr/>
          </p:nvSpPr>
          <p:spPr>
            <a:xfrm>
              <a:off x="0" y="0"/>
              <a:ext cx="3582567" cy="4481134"/>
            </a:xfrm>
            <a:custGeom>
              <a:avLst/>
              <a:gdLst/>
              <a:ahLst/>
              <a:cxnLst/>
              <a:rect l="l" t="t" r="r" b="b"/>
              <a:pathLst>
                <a:path w="3582567" h="4481134">
                  <a:moveTo>
                    <a:pt x="0" y="0"/>
                  </a:moveTo>
                  <a:lnTo>
                    <a:pt x="3582567" y="0"/>
                  </a:lnTo>
                  <a:lnTo>
                    <a:pt x="3582567" y="4481134"/>
                  </a:lnTo>
                  <a:lnTo>
                    <a:pt x="0" y="4481134"/>
                  </a:lnTo>
                  <a:close/>
                </a:path>
              </a:pathLst>
            </a:custGeom>
            <a:solidFill>
              <a:srgbClr val="EEECDE"/>
            </a:solidFill>
          </p:spPr>
        </p:sp>
      </p:grpSp>
      <p:sp>
        <p:nvSpPr>
          <p:cNvPr id="3" name="Text 2"/>
          <p:cNvSpPr/>
          <p:nvPr/>
        </p:nvSpPr>
        <p:spPr>
          <a:xfrm>
            <a:off x="2133600" y="3209625"/>
            <a:ext cx="9372600" cy="1410652"/>
          </a:xfrm>
          <a:prstGeom prst="rect">
            <a:avLst/>
          </a:prstGeom>
          <a:noFill/>
          <a:ln/>
        </p:spPr>
        <p:txBody>
          <a:bodyPr wrap="square" rtlCol="0" anchor="t"/>
          <a:lstStyle/>
          <a:p>
            <a:pPr marL="571500" indent="-571500">
              <a:lnSpc>
                <a:spcPct val="150000"/>
              </a:lnSpc>
              <a:buFont typeface="Wingdings" panose="05000000000000000000" pitchFamily="2" charset="2"/>
              <a:buChar char="ü"/>
            </a:pPr>
            <a:r>
              <a:rPr lang="en-US" sz="3600" kern="0" spc="-35" dirty="0">
                <a:latin typeface="Roboto" pitchFamily="34" charset="0"/>
                <a:ea typeface="Roboto" pitchFamily="34" charset="-122"/>
                <a:cs typeface="Roboto" pitchFamily="34" charset="-120"/>
              </a:rPr>
              <a:t>Access your personalized account by logging in with your </a:t>
            </a:r>
            <a:r>
              <a:rPr lang="en-US" sz="3600" kern="0" spc="-35" dirty="0" smtClean="0">
                <a:latin typeface="Roboto" pitchFamily="34" charset="0"/>
                <a:ea typeface="Roboto" pitchFamily="34" charset="-122"/>
                <a:cs typeface="Roboto" pitchFamily="34" charset="-120"/>
              </a:rPr>
              <a:t>email </a:t>
            </a:r>
            <a:r>
              <a:rPr lang="en-US" sz="3600" kern="0" spc="-35" dirty="0">
                <a:latin typeface="Roboto" pitchFamily="34" charset="0"/>
                <a:ea typeface="Roboto" pitchFamily="34" charset="-122"/>
                <a:cs typeface="Roboto" pitchFamily="34" charset="-120"/>
              </a:rPr>
              <a:t>and password.</a:t>
            </a:r>
            <a:endParaRPr lang="en-US" sz="3600" dirty="0"/>
          </a:p>
        </p:txBody>
      </p:sp>
      <p:sp>
        <p:nvSpPr>
          <p:cNvPr id="4" name="Text 3"/>
          <p:cNvSpPr/>
          <p:nvPr/>
        </p:nvSpPr>
        <p:spPr>
          <a:xfrm>
            <a:off x="2133600" y="5600700"/>
            <a:ext cx="9372600" cy="2671927"/>
          </a:xfrm>
          <a:prstGeom prst="rect">
            <a:avLst/>
          </a:prstGeom>
          <a:noFill/>
          <a:ln/>
        </p:spPr>
        <p:txBody>
          <a:bodyPr wrap="square" rtlCol="0" anchor="t"/>
          <a:lstStyle/>
          <a:p>
            <a:pPr marL="571500" indent="-571500">
              <a:lnSpc>
                <a:spcPct val="150000"/>
              </a:lnSpc>
              <a:buFont typeface="Wingdings" panose="05000000000000000000" pitchFamily="2" charset="2"/>
              <a:buChar char="ü"/>
            </a:pPr>
            <a:r>
              <a:rPr lang="en-US" sz="3600" kern="0" spc="-35" dirty="0">
                <a:latin typeface="Roboto" pitchFamily="34" charset="0"/>
                <a:ea typeface="Roboto" pitchFamily="34" charset="-122"/>
                <a:cs typeface="Roboto" pitchFamily="34" charset="-120"/>
              </a:rPr>
              <a:t>If you're new, easily register for an account to enjoy the full benefits of our e-health services.</a:t>
            </a:r>
            <a:endParaRPr lang="en-US" sz="3600" dirty="0"/>
          </a:p>
        </p:txBody>
      </p:sp>
      <p:sp>
        <p:nvSpPr>
          <p:cNvPr id="6" name="TextBox 8"/>
          <p:cNvSpPr txBox="1"/>
          <p:nvPr/>
        </p:nvSpPr>
        <p:spPr>
          <a:xfrm>
            <a:off x="1326995" y="844664"/>
            <a:ext cx="13639800" cy="795089"/>
          </a:xfrm>
          <a:prstGeom prst="rect">
            <a:avLst/>
          </a:prstGeom>
        </p:spPr>
        <p:txBody>
          <a:bodyPr wrap="square" lIns="0" tIns="0" rIns="0" bIns="0" rtlCol="0" anchor="t">
            <a:spAutoFit/>
          </a:bodyPr>
          <a:lstStyle/>
          <a:p>
            <a:pPr algn="l">
              <a:lnSpc>
                <a:spcPts val="6160"/>
              </a:lnSpc>
            </a:pPr>
            <a:r>
              <a:rPr lang="en-US" sz="5600" b="1" spc="84" dirty="0" smtClean="0">
                <a:solidFill>
                  <a:srgbClr val="3B6A7E"/>
                </a:solidFill>
                <a:latin typeface="Montserrat Heavy"/>
                <a:ea typeface="Montserrat Heavy"/>
                <a:cs typeface="Montserrat Heavy"/>
                <a:sym typeface="Montserrat Heavy"/>
              </a:rPr>
              <a:t>USER LOGIN AND REGISTRATION</a:t>
            </a:r>
            <a:endParaRPr lang="en-US" sz="5600" b="1" spc="84" dirty="0">
              <a:solidFill>
                <a:srgbClr val="3B6A7E"/>
              </a:solidFill>
              <a:latin typeface="Montserrat Heavy"/>
              <a:ea typeface="Montserrat Heavy"/>
              <a:cs typeface="Montserrat Heavy"/>
              <a:sym typeface="Montserrat Heavy"/>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6772" y="1451145"/>
            <a:ext cx="6642411" cy="8822656"/>
          </a:xfrm>
          <a:prstGeom prst="rect">
            <a:avLst/>
          </a:prstGeom>
        </p:spPr>
      </p:pic>
      <p:sp>
        <p:nvSpPr>
          <p:cNvPr id="11" name="Freeform 6"/>
          <p:cNvSpPr/>
          <p:nvPr/>
        </p:nvSpPr>
        <p:spPr>
          <a:xfrm rot="-1500000">
            <a:off x="15710476" y="-1801056"/>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3">
              <a:extLst>
                <a:ext uri="{96DAC541-7B7A-43D3-8B79-37D633B846F1}">
                  <asvg:svgBlip xmlns="" xmlns:asvg="http://schemas.microsoft.com/office/drawing/2016/SVG/main" r:embed="rId5"/>
                </a:ext>
              </a:extLst>
            </a:blip>
            <a:stretch>
              <a:fillRect/>
            </a:stretch>
          </a:blipFill>
        </p:spPr>
      </p:sp>
      <p:sp>
        <p:nvSpPr>
          <p:cNvPr id="12" name="Freeform 5"/>
          <p:cNvSpPr/>
          <p:nvPr/>
        </p:nvSpPr>
        <p:spPr>
          <a:xfrm rot="-1500000">
            <a:off x="-1814337" y="7696194"/>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3">
              <a:extLst>
                <a:ext uri="{96DAC541-7B7A-43D3-8B79-37D633B846F1}">
                  <asvg:svgBlip xmlns="" xmlns:asvg="http://schemas.microsoft.com/office/drawing/2016/SVG/main" r:embed="rId5"/>
                </a:ext>
              </a:extLst>
            </a:blip>
            <a:stretch>
              <a:fillRect/>
            </a:stretch>
          </a:blipFill>
        </p:spPr>
      </p:sp>
      <p:sp>
        <p:nvSpPr>
          <p:cNvPr id="17" name="TextBox 16"/>
          <p:cNvSpPr txBox="1"/>
          <p:nvPr/>
        </p:nvSpPr>
        <p:spPr>
          <a:xfrm>
            <a:off x="16840200" y="9334500"/>
            <a:ext cx="340158" cy="461665"/>
          </a:xfrm>
          <a:prstGeom prst="rect">
            <a:avLst/>
          </a:prstGeom>
          <a:noFill/>
        </p:spPr>
        <p:txBody>
          <a:bodyPr wrap="none" rtlCol="0">
            <a:spAutoFit/>
          </a:bodyPr>
          <a:lstStyle/>
          <a:p>
            <a:r>
              <a:rPr lang="en-US" sz="2400" b="1" dirty="0" smtClean="0"/>
              <a:t>6</a:t>
            </a:r>
            <a:endParaRPr lang="en-US" sz="2400" b="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grpSp>
        <p:nvGrpSpPr>
          <p:cNvPr id="8" name="Group 3"/>
          <p:cNvGrpSpPr/>
          <p:nvPr/>
        </p:nvGrpSpPr>
        <p:grpSpPr>
          <a:xfrm>
            <a:off x="0" y="-49670"/>
            <a:ext cx="11706772" cy="10336670"/>
            <a:chOff x="0" y="0"/>
            <a:chExt cx="3582567" cy="4481134"/>
          </a:xfrm>
        </p:grpSpPr>
        <p:sp>
          <p:nvSpPr>
            <p:cNvPr id="9" name="Freeform 4"/>
            <p:cNvSpPr/>
            <p:nvPr/>
          </p:nvSpPr>
          <p:spPr>
            <a:xfrm>
              <a:off x="0" y="0"/>
              <a:ext cx="3582567" cy="4481134"/>
            </a:xfrm>
            <a:custGeom>
              <a:avLst/>
              <a:gdLst/>
              <a:ahLst/>
              <a:cxnLst/>
              <a:rect l="l" t="t" r="r" b="b"/>
              <a:pathLst>
                <a:path w="3582567" h="4481134">
                  <a:moveTo>
                    <a:pt x="0" y="0"/>
                  </a:moveTo>
                  <a:lnTo>
                    <a:pt x="3582567" y="0"/>
                  </a:lnTo>
                  <a:lnTo>
                    <a:pt x="3582567" y="4481134"/>
                  </a:lnTo>
                  <a:lnTo>
                    <a:pt x="0" y="4481134"/>
                  </a:lnTo>
                  <a:close/>
                </a:path>
              </a:pathLst>
            </a:custGeom>
            <a:solidFill>
              <a:srgbClr val="EEECDE"/>
            </a:solidFill>
          </p:spPr>
        </p:sp>
      </p:grpSp>
      <p:sp>
        <p:nvSpPr>
          <p:cNvPr id="3" name="Text 2"/>
          <p:cNvSpPr/>
          <p:nvPr/>
        </p:nvSpPr>
        <p:spPr>
          <a:xfrm>
            <a:off x="1182414" y="2572187"/>
            <a:ext cx="10171386" cy="1410652"/>
          </a:xfrm>
          <a:prstGeom prst="rect">
            <a:avLst/>
          </a:prstGeom>
          <a:noFill/>
          <a:ln/>
        </p:spPr>
        <p:txBody>
          <a:bodyPr wrap="square" rtlCol="0" anchor="t"/>
          <a:lstStyle/>
          <a:p>
            <a:pPr marL="342900" indent="-342900">
              <a:lnSpc>
                <a:spcPts val="3149"/>
              </a:lnSpc>
              <a:buSzPct val="100000"/>
              <a:buChar char="•"/>
            </a:pPr>
            <a:r>
              <a:rPr lang="en-US" sz="3600" b="1" kern="0" spc="-35" dirty="0">
                <a:latin typeface="Roboto" pitchFamily="34" charset="0"/>
                <a:ea typeface="Roboto" pitchFamily="34" charset="-122"/>
                <a:cs typeface="Roboto" pitchFamily="34" charset="-120"/>
              </a:rPr>
              <a:t>Find Specialist :</a:t>
            </a:r>
            <a:r>
              <a:rPr lang="en-US" sz="3600" kern="0" spc="-35" dirty="0">
                <a:latin typeface="Roboto" pitchFamily="34" charset="0"/>
                <a:ea typeface="Roboto" pitchFamily="34" charset="-122"/>
                <a:cs typeface="Roboto" pitchFamily="34" charset="-120"/>
              </a:rPr>
              <a:t> Use </a:t>
            </a:r>
            <a:r>
              <a:rPr lang="en-US" sz="3600" kern="0" spc="-35" dirty="0" smtClean="0">
                <a:latin typeface="Roboto" pitchFamily="34" charset="0"/>
                <a:ea typeface="Roboto" pitchFamily="34" charset="-122"/>
                <a:cs typeface="Roboto" pitchFamily="34" charset="-120"/>
              </a:rPr>
              <a:t>this </a:t>
            </a:r>
            <a:r>
              <a:rPr lang="en-US" sz="3600" kern="0" spc="-35" dirty="0">
                <a:latin typeface="Roboto" pitchFamily="34" charset="0"/>
                <a:ea typeface="Roboto" pitchFamily="34" charset="-122"/>
                <a:cs typeface="Roboto" pitchFamily="34" charset="-120"/>
              </a:rPr>
              <a:t>online platform to find for specialists by medical expertise, location, and availability.</a:t>
            </a:r>
            <a:endParaRPr lang="en-US" sz="3600" dirty="0"/>
          </a:p>
        </p:txBody>
      </p:sp>
      <p:sp>
        <p:nvSpPr>
          <p:cNvPr id="4" name="Text 3"/>
          <p:cNvSpPr/>
          <p:nvPr/>
        </p:nvSpPr>
        <p:spPr>
          <a:xfrm>
            <a:off x="1167086" y="4461699"/>
            <a:ext cx="10539686" cy="2671927"/>
          </a:xfrm>
          <a:prstGeom prst="rect">
            <a:avLst/>
          </a:prstGeom>
          <a:noFill/>
          <a:ln/>
        </p:spPr>
        <p:txBody>
          <a:bodyPr wrap="square" rtlCol="0" anchor="t"/>
          <a:lstStyle/>
          <a:p>
            <a:pPr marL="342900" indent="-342900">
              <a:lnSpc>
                <a:spcPts val="3149"/>
              </a:lnSpc>
              <a:buSzPct val="100000"/>
              <a:buChar char="•"/>
            </a:pPr>
            <a:r>
              <a:rPr lang="en-US" sz="3600" b="1" kern="0" spc="-35" dirty="0">
                <a:latin typeface="Roboto" pitchFamily="34" charset="0"/>
                <a:ea typeface="Roboto" pitchFamily="34" charset="-122"/>
                <a:cs typeface="Roboto" pitchFamily="34" charset="-120"/>
              </a:rPr>
              <a:t>Specialist Profiles:</a:t>
            </a:r>
            <a:r>
              <a:rPr lang="en-US" sz="3600" kern="0" spc="-35" dirty="0">
                <a:latin typeface="Roboto" pitchFamily="34" charset="0"/>
                <a:ea typeface="Roboto" pitchFamily="34" charset="-122"/>
                <a:cs typeface="Roboto" pitchFamily="34" charset="-120"/>
              </a:rPr>
              <a:t> </a:t>
            </a:r>
            <a:r>
              <a:rPr lang="en-US" sz="3600" kern="0" spc="-35" dirty="0" smtClean="0">
                <a:latin typeface="Roboto" pitchFamily="34" charset="0"/>
                <a:ea typeface="Roboto" pitchFamily="34" charset="-122"/>
                <a:cs typeface="Roboto" pitchFamily="34" charset="-120"/>
              </a:rPr>
              <a:t>Detailed </a:t>
            </a:r>
            <a:r>
              <a:rPr lang="en-US" sz="3600" kern="0" spc="-35" dirty="0">
                <a:latin typeface="Roboto" pitchFamily="34" charset="0"/>
                <a:ea typeface="Roboto" pitchFamily="34" charset="-122"/>
                <a:cs typeface="Roboto" pitchFamily="34" charset="-120"/>
              </a:rPr>
              <a:t>profiles provide information about each specialist's qualifications</a:t>
            </a:r>
            <a:r>
              <a:rPr lang="en-US" sz="3600" kern="0" spc="-35" dirty="0" smtClean="0">
                <a:latin typeface="Roboto" pitchFamily="34" charset="0"/>
                <a:ea typeface="Roboto" pitchFamily="34" charset="-122"/>
                <a:cs typeface="Roboto" pitchFamily="34" charset="-120"/>
              </a:rPr>
              <a:t>, </a:t>
            </a:r>
            <a:r>
              <a:rPr lang="en-US" sz="3600" kern="0" spc="-35" dirty="0">
                <a:latin typeface="Roboto" pitchFamily="34" charset="0"/>
                <a:ea typeface="Roboto" pitchFamily="34" charset="-122"/>
                <a:cs typeface="Roboto" pitchFamily="34" charset="-120"/>
              </a:rPr>
              <a:t>experience, and areas of expertise.</a:t>
            </a:r>
            <a:endParaRPr lang="en-US" sz="3600" dirty="0"/>
          </a:p>
        </p:txBody>
      </p:sp>
      <p:sp>
        <p:nvSpPr>
          <p:cNvPr id="6" name="TextBox 8"/>
          <p:cNvSpPr txBox="1"/>
          <p:nvPr/>
        </p:nvSpPr>
        <p:spPr>
          <a:xfrm>
            <a:off x="1326995" y="844664"/>
            <a:ext cx="13639800" cy="795089"/>
          </a:xfrm>
          <a:prstGeom prst="rect">
            <a:avLst/>
          </a:prstGeom>
        </p:spPr>
        <p:txBody>
          <a:bodyPr wrap="square" lIns="0" tIns="0" rIns="0" bIns="0" rtlCol="0" anchor="t">
            <a:spAutoFit/>
          </a:bodyPr>
          <a:lstStyle/>
          <a:p>
            <a:pPr algn="l">
              <a:lnSpc>
                <a:spcPts val="6160"/>
              </a:lnSpc>
            </a:pPr>
            <a:r>
              <a:rPr lang="en-US" sz="5600" b="1" spc="84" dirty="0" smtClean="0">
                <a:solidFill>
                  <a:srgbClr val="3B6A7E"/>
                </a:solidFill>
                <a:latin typeface="Montserrat Heavy"/>
                <a:ea typeface="Montserrat Heavy"/>
                <a:cs typeface="Montserrat Heavy"/>
                <a:sym typeface="Montserrat Heavy"/>
              </a:rPr>
              <a:t>HOW TO FIND A SPECIALIST ?</a:t>
            </a:r>
            <a:endParaRPr lang="en-US" sz="5600" b="1" spc="84" dirty="0">
              <a:solidFill>
                <a:srgbClr val="3B6A7E"/>
              </a:solidFill>
              <a:latin typeface="Montserrat Heavy"/>
              <a:ea typeface="Montserrat Heavy"/>
              <a:cs typeface="Montserrat Heavy"/>
              <a:sym typeface="Montserrat Heavy"/>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2200" y="844664"/>
            <a:ext cx="8686800" cy="9905999"/>
          </a:xfrm>
          <a:prstGeom prst="rect">
            <a:avLst/>
          </a:prstGeom>
        </p:spPr>
      </p:pic>
      <p:sp>
        <p:nvSpPr>
          <p:cNvPr id="12" name="Freeform 6"/>
          <p:cNvSpPr/>
          <p:nvPr/>
        </p:nvSpPr>
        <p:spPr>
          <a:xfrm rot="-1500000">
            <a:off x="15710476" y="-1801056"/>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3">
              <a:extLst>
                <a:ext uri="{96DAC541-7B7A-43D3-8B79-37D633B846F1}">
                  <asvg:svgBlip xmlns="" xmlns:asvg="http://schemas.microsoft.com/office/drawing/2016/SVG/main" r:embed="rId5"/>
                </a:ext>
              </a:extLst>
            </a:blip>
            <a:stretch>
              <a:fillRect/>
            </a:stretch>
          </a:blipFill>
        </p:spPr>
      </p:sp>
      <p:sp>
        <p:nvSpPr>
          <p:cNvPr id="11" name="Freeform 5"/>
          <p:cNvSpPr/>
          <p:nvPr/>
        </p:nvSpPr>
        <p:spPr>
          <a:xfrm rot="-1500000">
            <a:off x="-1814337" y="7696194"/>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3">
              <a:extLst>
                <a:ext uri="{96DAC541-7B7A-43D3-8B79-37D633B846F1}">
                  <asvg:svgBlip xmlns="" xmlns:asvg="http://schemas.microsoft.com/office/drawing/2016/SVG/main" r:embed="rId5"/>
                </a:ext>
              </a:extLst>
            </a:blip>
            <a:stretch>
              <a:fillRect/>
            </a:stretch>
          </a:blipFill>
        </p:spPr>
      </p:sp>
      <p:sp>
        <p:nvSpPr>
          <p:cNvPr id="2" name="Rectangle 1"/>
          <p:cNvSpPr/>
          <p:nvPr/>
        </p:nvSpPr>
        <p:spPr>
          <a:xfrm>
            <a:off x="1182414" y="6186545"/>
            <a:ext cx="10524358" cy="1682512"/>
          </a:xfrm>
          <a:prstGeom prst="rect">
            <a:avLst/>
          </a:prstGeom>
        </p:spPr>
        <p:txBody>
          <a:bodyPr wrap="square">
            <a:spAutoFit/>
          </a:bodyPr>
          <a:lstStyle/>
          <a:p>
            <a:pPr marL="342900" indent="-342900">
              <a:lnSpc>
                <a:spcPts val="3149"/>
              </a:lnSpc>
              <a:buSzPct val="100000"/>
              <a:buChar char="•"/>
            </a:pPr>
            <a:r>
              <a:rPr lang="en-US" sz="3600" b="1" kern="0" spc="-35" dirty="0">
                <a:latin typeface="Roboto" pitchFamily="34" charset="0"/>
                <a:ea typeface="Roboto" pitchFamily="34" charset="-122"/>
                <a:cs typeface="Roboto" pitchFamily="34" charset="-120"/>
              </a:rPr>
              <a:t>Direct Conversation</a:t>
            </a:r>
            <a:r>
              <a:rPr lang="en-US" sz="3600" kern="0" spc="-35" dirty="0">
                <a:latin typeface="Roboto" pitchFamily="34" charset="0"/>
                <a:ea typeface="Roboto" pitchFamily="34" charset="-122"/>
                <a:cs typeface="Roboto" pitchFamily="34" charset="-120"/>
              </a:rPr>
              <a:t>: </a:t>
            </a:r>
            <a:r>
              <a:rPr lang="en-US" sz="3600" kern="0" spc="-35" dirty="0" smtClean="0">
                <a:latin typeface="Roboto" pitchFamily="34" charset="0"/>
                <a:ea typeface="Roboto" pitchFamily="34" charset="-122"/>
                <a:cs typeface="Roboto" pitchFamily="34" charset="-120"/>
              </a:rPr>
              <a:t>Enable a secure conversation feature that allows patients to ask preliminary questions or share concerns with the specialist assistant before the appointment.</a:t>
            </a:r>
            <a:endParaRPr lang="en-US" sz="3600" dirty="0"/>
          </a:p>
        </p:txBody>
      </p:sp>
      <p:sp>
        <p:nvSpPr>
          <p:cNvPr id="18" name="TextBox 17"/>
          <p:cNvSpPr txBox="1"/>
          <p:nvPr/>
        </p:nvSpPr>
        <p:spPr>
          <a:xfrm>
            <a:off x="16840200" y="9334500"/>
            <a:ext cx="340158" cy="461665"/>
          </a:xfrm>
          <a:prstGeom prst="rect">
            <a:avLst/>
          </a:prstGeom>
          <a:noFill/>
        </p:spPr>
        <p:txBody>
          <a:bodyPr wrap="none" rtlCol="0">
            <a:spAutoFit/>
          </a:bodyPr>
          <a:lstStyle/>
          <a:p>
            <a:r>
              <a:rPr lang="en-US" sz="2400" b="1" dirty="0" smtClean="0"/>
              <a:t>7</a:t>
            </a:r>
            <a:endParaRPr lang="en-US" sz="2400" b="1" dirty="0"/>
          </a:p>
        </p:txBody>
      </p:sp>
    </p:spTree>
    <p:extLst>
      <p:ext uri="{BB962C8B-B14F-4D97-AF65-F5344CB8AC3E}">
        <p14:creationId xmlns:p14="http://schemas.microsoft.com/office/powerpoint/2010/main" val="6111902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CEB3"/>
        </a:solidFill>
        <a:effectLst/>
      </p:bgPr>
    </p:bg>
    <p:spTree>
      <p:nvGrpSpPr>
        <p:cNvPr id="1" name=""/>
        <p:cNvGrpSpPr/>
        <p:nvPr/>
      </p:nvGrpSpPr>
      <p:grpSpPr>
        <a:xfrm>
          <a:off x="0" y="0"/>
          <a:ext cx="0" cy="0"/>
          <a:chOff x="0" y="0"/>
          <a:chExt cx="0" cy="0"/>
        </a:xfrm>
      </p:grpSpPr>
      <p:grpSp>
        <p:nvGrpSpPr>
          <p:cNvPr id="8" name="Group 3"/>
          <p:cNvGrpSpPr/>
          <p:nvPr/>
        </p:nvGrpSpPr>
        <p:grpSpPr>
          <a:xfrm>
            <a:off x="0" y="0"/>
            <a:ext cx="11706772" cy="10336670"/>
            <a:chOff x="0" y="0"/>
            <a:chExt cx="3582567" cy="4481134"/>
          </a:xfrm>
        </p:grpSpPr>
        <p:sp>
          <p:nvSpPr>
            <p:cNvPr id="9" name="Freeform 4"/>
            <p:cNvSpPr/>
            <p:nvPr/>
          </p:nvSpPr>
          <p:spPr>
            <a:xfrm>
              <a:off x="0" y="0"/>
              <a:ext cx="3582567" cy="4481134"/>
            </a:xfrm>
            <a:custGeom>
              <a:avLst/>
              <a:gdLst/>
              <a:ahLst/>
              <a:cxnLst/>
              <a:rect l="l" t="t" r="r" b="b"/>
              <a:pathLst>
                <a:path w="3582567" h="4481134">
                  <a:moveTo>
                    <a:pt x="0" y="0"/>
                  </a:moveTo>
                  <a:lnTo>
                    <a:pt x="3582567" y="0"/>
                  </a:lnTo>
                  <a:lnTo>
                    <a:pt x="3582567" y="4481134"/>
                  </a:lnTo>
                  <a:lnTo>
                    <a:pt x="0" y="4481134"/>
                  </a:lnTo>
                  <a:close/>
                </a:path>
              </a:pathLst>
            </a:custGeom>
            <a:solidFill>
              <a:srgbClr val="EEECDE"/>
            </a:solidFill>
          </p:spPr>
        </p:sp>
      </p:grpSp>
      <p:sp>
        <p:nvSpPr>
          <p:cNvPr id="6" name="TextBox 8"/>
          <p:cNvSpPr txBox="1"/>
          <p:nvPr/>
        </p:nvSpPr>
        <p:spPr>
          <a:xfrm>
            <a:off x="1326995" y="844664"/>
            <a:ext cx="13639800" cy="795089"/>
          </a:xfrm>
          <a:prstGeom prst="rect">
            <a:avLst/>
          </a:prstGeom>
        </p:spPr>
        <p:txBody>
          <a:bodyPr wrap="square" lIns="0" tIns="0" rIns="0" bIns="0" rtlCol="0" anchor="t">
            <a:spAutoFit/>
          </a:bodyPr>
          <a:lstStyle/>
          <a:p>
            <a:pPr algn="l">
              <a:lnSpc>
                <a:spcPts val="6160"/>
              </a:lnSpc>
            </a:pPr>
            <a:r>
              <a:rPr lang="en-US" sz="5600" b="1" spc="84" dirty="0" smtClean="0">
                <a:solidFill>
                  <a:srgbClr val="3B6A7E"/>
                </a:solidFill>
                <a:latin typeface="Montserrat Heavy"/>
                <a:ea typeface="Montserrat Heavy"/>
                <a:cs typeface="Montserrat Heavy"/>
                <a:sym typeface="Montserrat Heavy"/>
              </a:rPr>
              <a:t>ONLINE APPOINMENT PROCESS</a:t>
            </a:r>
            <a:endParaRPr lang="en-US" sz="5600" b="1" spc="84" dirty="0">
              <a:solidFill>
                <a:srgbClr val="3B6A7E"/>
              </a:solidFill>
              <a:latin typeface="Montserrat Heavy"/>
              <a:ea typeface="Montserrat Heavy"/>
              <a:cs typeface="Montserrat Heavy"/>
              <a:sym typeface="Montserrat Heavy"/>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2200" y="844664"/>
            <a:ext cx="8686800" cy="9905999"/>
          </a:xfrm>
          <a:prstGeom prst="rect">
            <a:avLst/>
          </a:prstGeom>
        </p:spPr>
      </p:pic>
      <p:sp>
        <p:nvSpPr>
          <p:cNvPr id="12" name="Freeform 6"/>
          <p:cNvSpPr/>
          <p:nvPr/>
        </p:nvSpPr>
        <p:spPr>
          <a:xfrm rot="-1500000">
            <a:off x="15710476" y="-1801056"/>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3">
              <a:extLst>
                <a:ext uri="{96DAC541-7B7A-43D3-8B79-37D633B846F1}">
                  <asvg:svgBlip xmlns="" xmlns:asvg="http://schemas.microsoft.com/office/drawing/2016/SVG/main" r:embed="rId5"/>
                </a:ext>
              </a:extLst>
            </a:blip>
            <a:stretch>
              <a:fillRect/>
            </a:stretch>
          </a:blipFill>
        </p:spPr>
      </p:sp>
      <p:sp>
        <p:nvSpPr>
          <p:cNvPr id="11" name="Freeform 5"/>
          <p:cNvSpPr/>
          <p:nvPr/>
        </p:nvSpPr>
        <p:spPr>
          <a:xfrm rot="-1500000">
            <a:off x="-1814337" y="7696194"/>
            <a:ext cx="4391862" cy="4391862"/>
          </a:xfrm>
          <a:custGeom>
            <a:avLst/>
            <a:gdLst/>
            <a:ahLst/>
            <a:cxnLst/>
            <a:rect l="l" t="t" r="r" b="b"/>
            <a:pathLst>
              <a:path w="4391862" h="4391862">
                <a:moveTo>
                  <a:pt x="0" y="0"/>
                </a:moveTo>
                <a:lnTo>
                  <a:pt x="4391861" y="0"/>
                </a:lnTo>
                <a:lnTo>
                  <a:pt x="4391861" y="4391862"/>
                </a:lnTo>
                <a:lnTo>
                  <a:pt x="0" y="4391862"/>
                </a:lnTo>
                <a:lnTo>
                  <a:pt x="0" y="0"/>
                </a:lnTo>
                <a:close/>
              </a:path>
            </a:pathLst>
          </a:custGeom>
          <a:blipFill>
            <a:blip r:embed="rId3">
              <a:extLst>
                <a:ext uri="{96DAC541-7B7A-43D3-8B79-37D633B846F1}">
                  <asvg:svgBlip xmlns="" xmlns:asvg="http://schemas.microsoft.com/office/drawing/2016/SVG/main" r:embed="rId5"/>
                </a:ext>
              </a:extLst>
            </a:blip>
            <a:stretch>
              <a:fillRect/>
            </a:stretch>
          </a:blipFill>
        </p:spPr>
      </p:sp>
      <p:sp>
        <p:nvSpPr>
          <p:cNvPr id="2" name="Pentagon 1"/>
          <p:cNvSpPr/>
          <p:nvPr/>
        </p:nvSpPr>
        <p:spPr>
          <a:xfrm>
            <a:off x="1737723" y="2255816"/>
            <a:ext cx="4984453" cy="75408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User Registration / Login</a:t>
            </a:r>
          </a:p>
        </p:txBody>
      </p:sp>
      <p:sp>
        <p:nvSpPr>
          <p:cNvPr id="23" name="Pentagon 22"/>
          <p:cNvSpPr/>
          <p:nvPr/>
        </p:nvSpPr>
        <p:spPr>
          <a:xfrm>
            <a:off x="1765432" y="3324486"/>
            <a:ext cx="4956743" cy="75408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Find desire Specialist</a:t>
            </a:r>
            <a:endParaRPr lang="en-US" sz="2000" dirty="0"/>
          </a:p>
        </p:txBody>
      </p:sp>
      <p:sp>
        <p:nvSpPr>
          <p:cNvPr id="24" name="Pentagon 23"/>
          <p:cNvSpPr/>
          <p:nvPr/>
        </p:nvSpPr>
        <p:spPr>
          <a:xfrm>
            <a:off x="1793141" y="4393156"/>
            <a:ext cx="4929033" cy="75408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Go for Appointment</a:t>
            </a:r>
            <a:endParaRPr lang="en-US" sz="2000" dirty="0"/>
          </a:p>
        </p:txBody>
      </p:sp>
      <p:sp>
        <p:nvSpPr>
          <p:cNvPr id="25" name="Pentagon 24"/>
          <p:cNvSpPr/>
          <p:nvPr/>
        </p:nvSpPr>
        <p:spPr>
          <a:xfrm>
            <a:off x="1820850" y="5461826"/>
            <a:ext cx="4901323" cy="75408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Provide Require information</a:t>
            </a:r>
            <a:endParaRPr lang="en-US" sz="2000" dirty="0"/>
          </a:p>
        </p:txBody>
      </p:sp>
      <p:sp>
        <p:nvSpPr>
          <p:cNvPr id="26" name="Pentagon 25"/>
          <p:cNvSpPr/>
          <p:nvPr/>
        </p:nvSpPr>
        <p:spPr>
          <a:xfrm>
            <a:off x="1848559" y="6530496"/>
            <a:ext cx="4873614" cy="75408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Submit the form</a:t>
            </a:r>
            <a:endParaRPr lang="en-US" sz="2000" dirty="0"/>
          </a:p>
        </p:txBody>
      </p:sp>
      <p:sp>
        <p:nvSpPr>
          <p:cNvPr id="29" name="TextBox 28"/>
          <p:cNvSpPr txBox="1"/>
          <p:nvPr/>
        </p:nvSpPr>
        <p:spPr>
          <a:xfrm>
            <a:off x="16840200" y="9334500"/>
            <a:ext cx="340158" cy="461665"/>
          </a:xfrm>
          <a:prstGeom prst="rect">
            <a:avLst/>
          </a:prstGeom>
          <a:noFill/>
        </p:spPr>
        <p:txBody>
          <a:bodyPr wrap="none" rtlCol="0">
            <a:spAutoFit/>
          </a:bodyPr>
          <a:lstStyle/>
          <a:p>
            <a:r>
              <a:rPr lang="en-US" sz="2400" b="1" dirty="0" smtClean="0"/>
              <a:t>8</a:t>
            </a:r>
            <a:endParaRPr lang="en-US" sz="2400" b="1" dirty="0"/>
          </a:p>
        </p:txBody>
      </p:sp>
    </p:spTree>
    <p:extLst>
      <p:ext uri="{BB962C8B-B14F-4D97-AF65-F5344CB8AC3E}">
        <p14:creationId xmlns:p14="http://schemas.microsoft.com/office/powerpoint/2010/main" val="40211829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TotalTime>
  <Words>702</Words>
  <Application>Microsoft Office PowerPoint</Application>
  <PresentationFormat>Custom</PresentationFormat>
  <Paragraphs>127</Paragraphs>
  <Slides>20</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Calibri</vt:lpstr>
      <vt:lpstr>Times New Roman</vt:lpstr>
      <vt:lpstr>Roboto</vt:lpstr>
      <vt:lpstr>Wingdings</vt:lpstr>
      <vt:lpstr>Proxima Nova</vt:lpstr>
      <vt:lpstr>Montserrat Heavy</vt:lpstr>
      <vt:lpstr>Arial</vt:lpstr>
      <vt:lpstr>Arial Black</vt:lpstr>
      <vt:lpstr>Montserrat Ultra-Bold</vt:lpstr>
      <vt:lpstr>Broadway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Health Care Sysrem</dc:title>
  <dc:creator>MM. MONIR</dc:creator>
  <cp:lastModifiedBy>MM. MONIR</cp:lastModifiedBy>
  <cp:revision>24</cp:revision>
  <dcterms:created xsi:type="dcterms:W3CDTF">2006-08-16T00:00:00Z</dcterms:created>
  <dcterms:modified xsi:type="dcterms:W3CDTF">2024-10-23T16:29:59Z</dcterms:modified>
  <dc:identifier>DAGUXIRQ3jw</dc:identifier>
</cp:coreProperties>
</file>